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Lst>
  <p:notesMasterIdLst>
    <p:notesMasterId r:id="rId56"/>
  </p:notesMasterIdLst>
  <p:sldIdLst>
    <p:sldId id="256" r:id="rId14"/>
    <p:sldId id="285" r:id="rId15"/>
    <p:sldId id="257" r:id="rId16"/>
    <p:sldId id="258" r:id="rId17"/>
    <p:sldId id="275" r:id="rId18"/>
    <p:sldId id="276" r:id="rId19"/>
    <p:sldId id="259" r:id="rId20"/>
    <p:sldId id="260" r:id="rId21"/>
    <p:sldId id="261" r:id="rId22"/>
    <p:sldId id="262" r:id="rId23"/>
    <p:sldId id="263" r:id="rId24"/>
    <p:sldId id="264" r:id="rId25"/>
    <p:sldId id="265" r:id="rId26"/>
    <p:sldId id="266" r:id="rId27"/>
    <p:sldId id="267"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278" r:id="rId43"/>
    <p:sldId id="286" r:id="rId44"/>
    <p:sldId id="279" r:id="rId45"/>
    <p:sldId id="280" r:id="rId46"/>
    <p:sldId id="281" r:id="rId47"/>
    <p:sldId id="282" r:id="rId48"/>
    <p:sldId id="283" r:id="rId49"/>
    <p:sldId id="269" r:id="rId50"/>
    <p:sldId id="270" r:id="rId51"/>
    <p:sldId id="271" r:id="rId52"/>
    <p:sldId id="272" r:id="rId53"/>
    <p:sldId id="273" r:id="rId54"/>
    <p:sldId id="284" r:id="rId5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slide" Target="slides/slide4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BC0CC7-7298-46AF-96CC-3E8CC7BD8674}" type="datetimeFigureOut">
              <a:rPr lang="ru-RU" smtClean="0"/>
              <a:t>16.05.2023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4E8FE1-830B-41C9-A4BC-34379DB656BA}" type="slidenum">
              <a:rPr lang="ru-RU" smtClean="0"/>
              <a:t>‹#›</a:t>
            </a:fld>
            <a:endParaRPr lang="ru-RU"/>
          </a:p>
        </p:txBody>
      </p:sp>
    </p:spTree>
    <p:extLst>
      <p:ext uri="{BB962C8B-B14F-4D97-AF65-F5344CB8AC3E}">
        <p14:creationId xmlns:p14="http://schemas.microsoft.com/office/powerpoint/2010/main" val="1805820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94E8FE1-830B-41C9-A4BC-34379DB656BA}" type="slidenum">
              <a:rPr lang="ru-RU" smtClean="0"/>
              <a:t>19</a:t>
            </a:fld>
            <a:endParaRPr lang="ru-RU"/>
          </a:p>
        </p:txBody>
      </p:sp>
    </p:spTree>
    <p:extLst>
      <p:ext uri="{BB962C8B-B14F-4D97-AF65-F5344CB8AC3E}">
        <p14:creationId xmlns:p14="http://schemas.microsoft.com/office/powerpoint/2010/main" val="2229546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631129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197867564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140692836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24615339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146449376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69385528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3625701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18892504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2877718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8385926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96479521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576726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186933184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70953241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110925514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05733551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79047688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16785340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07878675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15891339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43301615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58235838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70463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186719793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92732918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63311806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13293676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02650852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39879251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00860991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11980797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5742111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03192183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109790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51058285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04839253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69872473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46373812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34930046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75835370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148659442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63136659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70059604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46405221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720114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64739608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58834876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35139990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07994319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784651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3675218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38601217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8980136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567933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55697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1434331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811513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3968023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45973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29914367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913671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35866872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5245002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4769660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550001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934412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6027003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804591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8347079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2559200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4924591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23155710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1526841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42831333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2658528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27106840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017367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8B88DF-5D44-45CC-9CFD-2C9656149A6B}" type="datetimeFigureOut">
              <a:rPr lang="ru-RU" smtClean="0"/>
              <a:t>16.05.2023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39940983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8395716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0670774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5187040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180228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5306940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34701381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0324085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7101531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0397103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409347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8B88DF-5D44-45CC-9CFD-2C9656149A6B}" type="datetimeFigureOut">
              <a:rPr lang="ru-RU" smtClean="0"/>
              <a:t>16.05.2023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19993783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3953891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6927923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860384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7182337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0447933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7383649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8744094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8789537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14963112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095964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8B88DF-5D44-45CC-9CFD-2C9656149A6B}" type="datetimeFigureOut">
              <a:rPr lang="ru-RU" smtClean="0"/>
              <a:t>16.05.2023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6517512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14077820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034731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3335206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3385016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5292796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7331130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16947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3383733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7847613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1772538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8B88DF-5D44-45CC-9CFD-2C9656149A6B}" type="datetimeFigureOut">
              <a:rPr lang="ru-RU" smtClean="0"/>
              <a:t>16.05.2023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7651280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891818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8893848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0846407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5714608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7599380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4285246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5315541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2389726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313807536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42986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8B88DF-5D44-45CC-9CFD-2C9656149A6B}" type="datetimeFigureOut">
              <a:rPr lang="ru-RU" smtClean="0"/>
              <a:t>16.05.2023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25386595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37059973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4584201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199285955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51590222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54463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05858201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0036541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040655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3751365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Footer Placeholder 8"/>
          <p:cNvSpPr>
            <a:spLocks noGrp="1"/>
          </p:cNvSpPr>
          <p:nvPr>
            <p:ph type="ftr" sz="quarter" idx="12"/>
          </p:nvPr>
        </p:nvSpPr>
        <p:spPr/>
        <p:txBody>
          <a:bodyPr/>
          <a:lstStyle/>
          <a:p>
            <a:endParaRPr lang="ru-RU">
              <a:solidFill>
                <a:prstClr val="black">
                  <a:lumMod val="65000"/>
                  <a:lumOff val="35000"/>
                </a:prstClr>
              </a:solidFill>
            </a:endParaRPr>
          </a:p>
        </p:txBody>
      </p:sp>
    </p:spTree>
    <p:extLst>
      <p:ext uri="{BB962C8B-B14F-4D97-AF65-F5344CB8AC3E}">
        <p14:creationId xmlns:p14="http://schemas.microsoft.com/office/powerpoint/2010/main" val="1180781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8B88DF-5D44-45CC-9CFD-2C9656149A6B}" type="datetimeFigureOut">
              <a:rPr lang="ru-RU" smtClean="0"/>
              <a:t>16.05.2023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5B84D1-0C8C-49C0-AA13-AE658AD70A60}" type="slidenum">
              <a:rPr lang="ru-RU" smtClean="0"/>
              <a:t>‹#›</a:t>
            </a:fld>
            <a:endParaRPr lang="ru-RU"/>
          </a:p>
        </p:txBody>
      </p:sp>
    </p:spTree>
    <p:extLst>
      <p:ext uri="{BB962C8B-B14F-4D97-AF65-F5344CB8AC3E}">
        <p14:creationId xmlns:p14="http://schemas.microsoft.com/office/powerpoint/2010/main" val="415058288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15878947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32614598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9" name="Content Placeholder 8"/>
          <p:cNvSpPr>
            <a:spLocks noGrp="1"/>
          </p:cNvSpPr>
          <p:nvPr>
            <p:ph sz="quarter" idx="13"/>
          </p:nvPr>
        </p:nvSpPr>
        <p:spPr>
          <a:xfrm>
            <a:off x="487680" y="1600200"/>
            <a:ext cx="5388864"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0354897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8" name="Footer Placeholder 7"/>
          <p:cNvSpPr>
            <a:spLocks noGrp="1"/>
          </p:cNvSpPr>
          <p:nvPr>
            <p:ph type="ftr" sz="quarter" idx="11"/>
          </p:nvPr>
        </p:nvSpPr>
        <p:spPr/>
        <p:txBody>
          <a:bodyPr/>
          <a:lstStyle/>
          <a:p>
            <a:endParaRPr lang="ru-RU">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11" name="Content Placeholder 10"/>
          <p:cNvSpPr>
            <a:spLocks noGrp="1"/>
          </p:cNvSpPr>
          <p:nvPr>
            <p:ph sz="quarter" idx="13"/>
          </p:nvPr>
        </p:nvSpPr>
        <p:spPr>
          <a:xfrm>
            <a:off x="609600" y="2212848"/>
            <a:ext cx="5388864"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extLst>
      <p:ext uri="{BB962C8B-B14F-4D97-AF65-F5344CB8AC3E}">
        <p14:creationId xmlns:p14="http://schemas.microsoft.com/office/powerpoint/2010/main" val="35236841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4" name="Footer Placeholder 3"/>
          <p:cNvSpPr>
            <a:spLocks noGrp="1"/>
          </p:cNvSpPr>
          <p:nvPr>
            <p:ph type="ftr" sz="quarter" idx="11"/>
          </p:nvPr>
        </p:nvSpPr>
        <p:spPr/>
        <p:txBody>
          <a:bodyPr/>
          <a:lstStyle/>
          <a:p>
            <a:endParaRPr lang="ru-RU">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357250743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3" name="Footer Placeholder 2"/>
          <p:cNvSpPr>
            <a:spLocks noGrp="1"/>
          </p:cNvSpPr>
          <p:nvPr>
            <p:ph type="ftr" sz="quarter" idx="11"/>
          </p:nvPr>
        </p:nvSpPr>
        <p:spPr/>
        <p:txBody>
          <a:bodyPr/>
          <a:lstStyle/>
          <a:p>
            <a:endParaRPr lang="ru-RU">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93833549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19972278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6" name="Footer Placeholder 5"/>
          <p:cNvSpPr>
            <a:spLocks noGrp="1"/>
          </p:cNvSpPr>
          <p:nvPr>
            <p:ph type="ftr" sz="quarter" idx="11"/>
          </p:nvPr>
        </p:nvSpPr>
        <p:spPr/>
        <p:txBody>
          <a:bodyPr/>
          <a:lstStyle/>
          <a:p>
            <a:endParaRPr lang="ru-RU">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270532002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11244274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ru-RU">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Tree>
    <p:extLst>
      <p:ext uri="{BB962C8B-B14F-4D97-AF65-F5344CB8AC3E}">
        <p14:creationId xmlns:p14="http://schemas.microsoft.com/office/powerpoint/2010/main" val="1902565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8B88DF-5D44-45CC-9CFD-2C9656149A6B}" type="datetimeFigureOut">
              <a:rPr lang="ru-RU" smtClean="0"/>
              <a:t>16.05.2023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B84D1-0C8C-49C0-AA13-AE658AD70A60}" type="slidenum">
              <a:rPr lang="ru-RU" smtClean="0"/>
              <a:t>‹#›</a:t>
            </a:fld>
            <a:endParaRPr lang="ru-RU"/>
          </a:p>
        </p:txBody>
      </p:sp>
    </p:spTree>
    <p:extLst>
      <p:ext uri="{BB962C8B-B14F-4D97-AF65-F5344CB8AC3E}">
        <p14:creationId xmlns:p14="http://schemas.microsoft.com/office/powerpoint/2010/main" val="646442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72765017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62490716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32474590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3308198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126085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4225232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29600365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87293140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64782297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75222540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409101582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solidFill>
                  <a:prstClr val="black">
                    <a:lumMod val="65000"/>
                    <a:lumOff val="35000"/>
                  </a:prstClr>
                </a:solidFill>
              </a:rPr>
              <a:pPr/>
              <a:t>16.05.2023</a:t>
            </a:fld>
            <a:endParaRPr lang="ru-RU">
              <a:solidFill>
                <a:prstClr val="black">
                  <a:lumMod val="65000"/>
                  <a:lumOff val="35000"/>
                </a:prstClr>
              </a:solidFill>
            </a:endParaRPr>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solidFill>
                <a:prstClr val="black">
                  <a:lumMod val="65000"/>
                  <a:lumOff val="35000"/>
                </a:prstClr>
              </a:solidFill>
            </a:endParaRPr>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solidFill>
                  <a:prstClr val="black">
                    <a:lumMod val="65000"/>
                    <a:lumOff val="35000"/>
                  </a:prstClr>
                </a:solidFill>
              </a:rPr>
              <a:pPr/>
              <a:t>‹#›</a:t>
            </a:fld>
            <a:endParaRPr lang="ru-RU">
              <a:solidFill>
                <a:prstClr val="black">
                  <a:lumMod val="65000"/>
                  <a:lumOff val="35000"/>
                </a:prstClr>
              </a:solidFill>
            </a:endParaRPr>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alatino Linotype"/>
              <a:ea typeface="+mn-ea"/>
              <a:cs typeface="+mn-cs"/>
            </a:endParaRPr>
          </a:p>
        </p:txBody>
      </p:sp>
    </p:spTree>
    <p:extLst>
      <p:ext uri="{BB962C8B-B14F-4D97-AF65-F5344CB8AC3E}">
        <p14:creationId xmlns:p14="http://schemas.microsoft.com/office/powerpoint/2010/main" val="90903272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944914" y="2772229"/>
            <a:ext cx="9826172" cy="923330"/>
          </a:xfrm>
          <a:prstGeom prst="rect">
            <a:avLst/>
          </a:prstGeom>
          <a:noFill/>
        </p:spPr>
        <p:txBody>
          <a:bodyPr wrap="square" rtlCol="0">
            <a:spAutoFit/>
          </a:bodyPr>
          <a:lstStyle/>
          <a:p>
            <a:r>
              <a:rPr lang="ru-RU" sz="5400" dirty="0" smtClean="0">
                <a:solidFill>
                  <a:schemeClr val="tx2"/>
                </a:solidFill>
                <a:latin typeface="Impact" panose="020B0806030902050204" pitchFamily="34" charset="0"/>
                <a:cs typeface="Times New Roman" panose="02020603050405020304" pitchFamily="18" charset="0"/>
              </a:rPr>
              <a:t>РЕКЛАМНЫЕ ИССЛЕДОВАНИЯ </a:t>
            </a:r>
            <a:endParaRPr lang="ru-RU" sz="5400" dirty="0">
              <a:solidFill>
                <a:schemeClr val="tx2"/>
              </a:solidFill>
              <a:latin typeface="Impact" panose="020B0806030902050204" pitchFamily="34" charset="0"/>
              <a:cs typeface="Times New Roman" panose="02020603050405020304" pitchFamily="18" charset="0"/>
            </a:endParaRPr>
          </a:p>
        </p:txBody>
      </p:sp>
    </p:spTree>
    <p:extLst>
      <p:ext uri="{BB962C8B-B14F-4D97-AF65-F5344CB8AC3E}">
        <p14:creationId xmlns:p14="http://schemas.microsoft.com/office/powerpoint/2010/main" val="149518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419799" y="1186546"/>
            <a:ext cx="6706716" cy="3046988"/>
          </a:xfrm>
          <a:prstGeom prst="rect">
            <a:avLst/>
          </a:prstGeom>
        </p:spPr>
        <p:txBody>
          <a:bodyPr wrap="square">
            <a:spAutoFit/>
          </a:bodyPr>
          <a:lstStyle/>
          <a:p>
            <a:r>
              <a:rPr lang="ru-RU" sz="2800" b="1" dirty="0" smtClean="0">
                <a:solidFill>
                  <a:schemeClr val="tx2"/>
                </a:solidFill>
                <a:cs typeface="Times New Roman" panose="02020603050405020304" pitchFamily="18" charset="0"/>
              </a:rPr>
              <a:t>2.МЕТОДЫ СБОРА ДАННЫХ И РАЗРАБОТКА ИНСТРУМЕНТАРИЯ РЕКЛАМНЫХ ИССЛЕДОВАНИЙ</a:t>
            </a:r>
          </a:p>
          <a:p>
            <a:endParaRPr lang="ru-RU" sz="2800" b="1" dirty="0" smtClean="0">
              <a:solidFill>
                <a:schemeClr val="tx2"/>
              </a:solidFill>
              <a:cs typeface="Times New Roman" panose="02020603050405020304" pitchFamily="18" charset="0"/>
            </a:endParaRPr>
          </a:p>
          <a:p>
            <a:r>
              <a:rPr lang="ru-RU" sz="2000" b="1" dirty="0" smtClean="0">
                <a:solidFill>
                  <a:schemeClr val="tx2"/>
                </a:solidFill>
                <a:cs typeface="Times New Roman" panose="02020603050405020304" pitchFamily="18" charset="0"/>
              </a:rPr>
              <a:t>Вся информация, которая собирается в ходе социологического и маркетингового исследования, делится на два больших кластера – первичная и вторичная.</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3279" y="1283677"/>
            <a:ext cx="4579308" cy="4651131"/>
          </a:xfrm>
          <a:prstGeom prst="rect">
            <a:avLst/>
          </a:prstGeom>
        </p:spPr>
      </p:pic>
    </p:spTree>
    <p:extLst>
      <p:ext uri="{BB962C8B-B14F-4D97-AF65-F5344CB8AC3E}">
        <p14:creationId xmlns:p14="http://schemas.microsoft.com/office/powerpoint/2010/main" val="1814931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3762132" y="947689"/>
            <a:ext cx="6706716" cy="1384995"/>
          </a:xfrm>
          <a:prstGeom prst="rect">
            <a:avLst/>
          </a:prstGeom>
        </p:spPr>
        <p:txBody>
          <a:bodyPr wrap="square">
            <a:spAutoFit/>
          </a:bodyPr>
          <a:lstStyle/>
          <a:p>
            <a:r>
              <a:rPr lang="ru-RU" sz="2400" b="1" dirty="0" smtClean="0">
                <a:solidFill>
                  <a:schemeClr val="tx2"/>
                </a:solidFill>
                <a:cs typeface="Times New Roman" panose="02020603050405020304" pitchFamily="18" charset="0"/>
              </a:rPr>
              <a:t>Вторичная информация </a:t>
            </a:r>
            <a:r>
              <a:rPr lang="ru-RU" sz="2000" b="1" dirty="0" smtClean="0">
                <a:solidFill>
                  <a:schemeClr val="tx2"/>
                </a:solidFill>
                <a:cs typeface="Times New Roman" panose="02020603050405020304" pitchFamily="18" charset="0"/>
              </a:rPr>
              <a:t>– это все сведения, существующие независимо от проводимого исследования, опубликованные или содержащиеся в специальных документах.</a:t>
            </a:r>
          </a:p>
        </p:txBody>
      </p:sp>
      <p:sp>
        <p:nvSpPr>
          <p:cNvPr id="6" name="Прямоугольник 5"/>
          <p:cNvSpPr/>
          <p:nvPr/>
        </p:nvSpPr>
        <p:spPr>
          <a:xfrm>
            <a:off x="5100657" y="2678415"/>
            <a:ext cx="6706716" cy="1631216"/>
          </a:xfrm>
          <a:prstGeom prst="rect">
            <a:avLst/>
          </a:prstGeom>
        </p:spPr>
        <p:txBody>
          <a:bodyPr wrap="square">
            <a:spAutoFit/>
          </a:bodyPr>
          <a:lstStyle/>
          <a:p>
            <a:r>
              <a:rPr lang="ru-RU" sz="2000" b="1" dirty="0" smtClean="0">
                <a:solidFill>
                  <a:schemeClr val="tx2"/>
                </a:solidFill>
                <a:cs typeface="Times New Roman" panose="02020603050405020304" pitchFamily="18" charset="0"/>
              </a:rPr>
              <a:t>Преимущества вторичной информации: - можно получить быстро и недорого; уникальность информации (результаты переписи, база данных кадрового состава); является контекстом для интерпретации первичной информации.</a:t>
            </a:r>
          </a:p>
        </p:txBody>
      </p:sp>
      <p:sp>
        <p:nvSpPr>
          <p:cNvPr id="7" name="Прямоугольник 6"/>
          <p:cNvSpPr/>
          <p:nvPr/>
        </p:nvSpPr>
        <p:spPr>
          <a:xfrm>
            <a:off x="5100657" y="4434744"/>
            <a:ext cx="6706716" cy="707886"/>
          </a:xfrm>
          <a:prstGeom prst="rect">
            <a:avLst/>
          </a:prstGeom>
        </p:spPr>
        <p:txBody>
          <a:bodyPr wrap="square">
            <a:spAutoFit/>
          </a:bodyPr>
          <a:lstStyle/>
          <a:p>
            <a:r>
              <a:rPr lang="ru-RU" sz="2000" b="1" dirty="0" smtClean="0">
                <a:solidFill>
                  <a:schemeClr val="tx2"/>
                </a:solidFill>
                <a:cs typeface="Times New Roman" panose="02020603050405020304" pitchFamily="18" charset="0"/>
              </a:rPr>
              <a:t>Недостатки вторичной информации: ограниченность применения; непроверенная надежность.</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047" y="1075743"/>
            <a:ext cx="2798468" cy="4890057"/>
          </a:xfrm>
          <a:prstGeom prst="rect">
            <a:avLst/>
          </a:prstGeom>
        </p:spPr>
      </p:pic>
    </p:spTree>
    <p:extLst>
      <p:ext uri="{BB962C8B-B14F-4D97-AF65-F5344CB8AC3E}">
        <p14:creationId xmlns:p14="http://schemas.microsoft.com/office/powerpoint/2010/main" val="3474620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743719" y="860251"/>
            <a:ext cx="6706716" cy="1384995"/>
          </a:xfrm>
          <a:prstGeom prst="rect">
            <a:avLst/>
          </a:prstGeom>
        </p:spPr>
        <p:txBody>
          <a:bodyPr wrap="square">
            <a:spAutoFit/>
          </a:bodyPr>
          <a:lstStyle/>
          <a:p>
            <a:r>
              <a:rPr lang="ru-RU" sz="2400" b="1" dirty="0" smtClean="0">
                <a:solidFill>
                  <a:schemeClr val="tx2"/>
                </a:solidFill>
                <a:cs typeface="Times New Roman" panose="02020603050405020304" pitchFamily="18" charset="0"/>
              </a:rPr>
              <a:t>Первичная информация – </a:t>
            </a:r>
            <a:r>
              <a:rPr lang="ru-RU" sz="2000" b="1" dirty="0" smtClean="0">
                <a:solidFill>
                  <a:schemeClr val="tx2"/>
                </a:solidFill>
                <a:cs typeface="Times New Roman" panose="02020603050405020304" pitchFamily="18" charset="0"/>
              </a:rPr>
              <a:t>это информация эмпирического характера, которую исследователь сам собирает для решения проблемы, при помощи продуманных методов.</a:t>
            </a:r>
          </a:p>
        </p:txBody>
      </p:sp>
      <p:sp>
        <p:nvSpPr>
          <p:cNvPr id="6" name="Прямоугольник 5"/>
          <p:cNvSpPr/>
          <p:nvPr/>
        </p:nvSpPr>
        <p:spPr>
          <a:xfrm>
            <a:off x="4911971" y="2017485"/>
            <a:ext cx="6706716" cy="3785652"/>
          </a:xfrm>
          <a:prstGeom prst="rect">
            <a:avLst/>
          </a:prstGeom>
        </p:spPr>
        <p:txBody>
          <a:bodyPr wrap="square">
            <a:spAutoFit/>
          </a:bodyPr>
          <a:lstStyle/>
          <a:p>
            <a:r>
              <a:rPr lang="ru-RU" sz="2000" b="1" dirty="0" smtClean="0">
                <a:solidFill>
                  <a:schemeClr val="tx2"/>
                </a:solidFill>
                <a:cs typeface="Times New Roman" panose="02020603050405020304" pitchFamily="18" charset="0"/>
              </a:rPr>
              <a:t>Методы исследования – это система формализованных правил сбора,	обработки и</a:t>
            </a:r>
            <a:r>
              <a:rPr lang="ru-RU" sz="2000" b="1" dirty="0">
                <a:solidFill>
                  <a:schemeClr val="tx2"/>
                </a:solidFill>
                <a:cs typeface="Times New Roman" panose="02020603050405020304" pitchFamily="18" charset="0"/>
              </a:rPr>
              <a:t> </a:t>
            </a:r>
            <a:r>
              <a:rPr lang="ru-RU" sz="2000" b="1" dirty="0" smtClean="0">
                <a:solidFill>
                  <a:schemeClr val="tx2"/>
                </a:solidFill>
                <a:cs typeface="Times New Roman" panose="02020603050405020304" pitchFamily="18" charset="0"/>
              </a:rPr>
              <a:t>анализа</a:t>
            </a:r>
            <a:r>
              <a:rPr lang="ru-RU" sz="2000" b="1" dirty="0">
                <a:solidFill>
                  <a:schemeClr val="tx2"/>
                </a:solidFill>
                <a:cs typeface="Times New Roman" panose="02020603050405020304" pitchFamily="18" charset="0"/>
              </a:rPr>
              <a:t> </a:t>
            </a:r>
            <a:r>
              <a:rPr lang="ru-RU" sz="2000" b="1" dirty="0" err="1" smtClean="0">
                <a:solidFill>
                  <a:schemeClr val="tx2"/>
                </a:solidFill>
                <a:cs typeface="Times New Roman" panose="02020603050405020304" pitchFamily="18" charset="0"/>
              </a:rPr>
              <a:t>эмпирическоЙ</a:t>
            </a:r>
            <a:r>
              <a:rPr lang="ru-RU" sz="2000" b="1" dirty="0" smtClean="0">
                <a:solidFill>
                  <a:schemeClr val="tx2"/>
                </a:solidFill>
                <a:cs typeface="Times New Roman" panose="02020603050405020304" pitchFamily="18" charset="0"/>
              </a:rPr>
              <a:t> информации.	</a:t>
            </a:r>
          </a:p>
          <a:p>
            <a:endParaRPr lang="ru-RU" sz="2000" b="1" dirty="0" smtClean="0">
              <a:solidFill>
                <a:schemeClr val="tx2"/>
              </a:solidFill>
              <a:cs typeface="Times New Roman" panose="02020603050405020304" pitchFamily="18" charset="0"/>
            </a:endParaRPr>
          </a:p>
          <a:p>
            <a:r>
              <a:rPr lang="ru-RU" sz="2000" b="1" dirty="0" smtClean="0">
                <a:solidFill>
                  <a:schemeClr val="tx2"/>
                </a:solidFill>
                <a:cs typeface="Times New Roman" panose="02020603050405020304" pitchFamily="18" charset="0"/>
              </a:rPr>
              <a:t>Среди методов сбора первичной информации различают следующие группы:</a:t>
            </a:r>
          </a:p>
          <a:p>
            <a:r>
              <a:rPr lang="ru-RU" sz="2000" b="1" dirty="0" smtClean="0">
                <a:solidFill>
                  <a:schemeClr val="tx2"/>
                </a:solidFill>
                <a:cs typeface="Times New Roman" panose="02020603050405020304" pitchFamily="18" charset="0"/>
              </a:rPr>
              <a:t> а) количественные</a:t>
            </a:r>
            <a:r>
              <a:rPr lang="ru-RU" sz="2000" b="1" dirty="0">
                <a:solidFill>
                  <a:schemeClr val="tx2"/>
                </a:solidFill>
                <a:cs typeface="Times New Roman" panose="02020603050405020304" pitchFamily="18" charset="0"/>
              </a:rPr>
              <a:t> </a:t>
            </a:r>
            <a:r>
              <a:rPr lang="ru-RU" sz="2000" b="1" dirty="0" smtClean="0">
                <a:solidFill>
                  <a:schemeClr val="tx2"/>
                </a:solidFill>
                <a:cs typeface="Times New Roman" panose="02020603050405020304" pitchFamily="18" charset="0"/>
              </a:rPr>
              <a:t>методы – анкетный	опрос,</a:t>
            </a:r>
          </a:p>
          <a:p>
            <a:r>
              <a:rPr lang="ru-RU" sz="2000" b="1" dirty="0" smtClean="0">
                <a:solidFill>
                  <a:schemeClr val="tx2"/>
                </a:solidFill>
                <a:cs typeface="Times New Roman" panose="02020603050405020304" pitchFamily="18" charset="0"/>
              </a:rPr>
              <a:t>структурированное интервью, формализованное наблюдение;</a:t>
            </a:r>
          </a:p>
          <a:p>
            <a:r>
              <a:rPr lang="ru-RU" sz="2000" b="1" dirty="0" smtClean="0">
                <a:solidFill>
                  <a:schemeClr val="tx2"/>
                </a:solidFill>
                <a:cs typeface="Times New Roman" panose="02020603050405020304" pitchFamily="18" charset="0"/>
              </a:rPr>
              <a:t>б) качественные методы – фокус-групповые обсуждения, глубинное интервью, неформализованное наблюдение, библиографический метод.</a:t>
            </a: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0924" y="2350754"/>
            <a:ext cx="2083776" cy="3641201"/>
          </a:xfrm>
          <a:prstGeom prst="rect">
            <a:avLst/>
          </a:prstGeom>
        </p:spPr>
      </p:pic>
    </p:spTree>
    <p:extLst>
      <p:ext uri="{BB962C8B-B14F-4D97-AF65-F5344CB8AC3E}">
        <p14:creationId xmlns:p14="http://schemas.microsoft.com/office/powerpoint/2010/main" val="1494793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52886" y="1684293"/>
            <a:ext cx="6706716" cy="3170099"/>
          </a:xfrm>
          <a:prstGeom prst="rect">
            <a:avLst/>
          </a:prstGeom>
        </p:spPr>
        <p:txBody>
          <a:bodyPr wrap="square">
            <a:spAutoFit/>
          </a:bodyPr>
          <a:lstStyle/>
          <a:p>
            <a:r>
              <a:rPr lang="ru-RU" sz="2000" b="1" dirty="0" smtClean="0">
                <a:solidFill>
                  <a:schemeClr val="tx2"/>
                </a:solidFill>
                <a:cs typeface="Times New Roman" panose="02020603050405020304" pitchFamily="18" charset="0"/>
              </a:rPr>
              <a:t>Выбор метода сбора эмпирической информации зависит от цели и характера задач исследования. </a:t>
            </a:r>
          </a:p>
          <a:p>
            <a:r>
              <a:rPr lang="ru-RU" sz="2000" b="1" dirty="0" smtClean="0">
                <a:solidFill>
                  <a:schemeClr val="tx2"/>
                </a:solidFill>
                <a:cs typeface="Times New Roman" panose="02020603050405020304" pitchFamily="18" charset="0"/>
              </a:rPr>
              <a:t>В социологическом и маркетинговом исследовании может быть применен один метод сбора данных, а могут присутствовать несколько методов, дополняющих друг друга.</a:t>
            </a:r>
          </a:p>
          <a:p>
            <a:r>
              <a:rPr lang="ru-RU" sz="2000" b="1" dirty="0" smtClean="0">
                <a:solidFill>
                  <a:schemeClr val="tx2"/>
                </a:solidFill>
                <a:cs typeface="Times New Roman" panose="02020603050405020304" pitchFamily="18" charset="0"/>
              </a:rPr>
              <a:t>Учитывая, что большая часть исследований включает сбор данных на основе анкетного опроса, опишем методику подготовки инструментария для этого метода – анкеты, заполняемой респондентами.  </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71248" y="895420"/>
            <a:ext cx="4880429" cy="4880429"/>
          </a:xfrm>
          <a:prstGeom prst="rect">
            <a:avLst/>
          </a:prstGeom>
        </p:spPr>
      </p:pic>
    </p:spTree>
    <p:extLst>
      <p:ext uri="{BB962C8B-B14F-4D97-AF65-F5344CB8AC3E}">
        <p14:creationId xmlns:p14="http://schemas.microsoft.com/office/powerpoint/2010/main" val="3219990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6706716" cy="830997"/>
          </a:xfrm>
          <a:prstGeom prst="rect">
            <a:avLst/>
          </a:prstGeom>
        </p:spPr>
        <p:txBody>
          <a:bodyPr wrap="square">
            <a:spAutoFit/>
          </a:bodyPr>
          <a:lstStyle/>
          <a:p>
            <a:r>
              <a:rPr lang="ru-RU" sz="2400" b="1" dirty="0" smtClean="0">
                <a:solidFill>
                  <a:schemeClr val="tx2"/>
                </a:solidFill>
                <a:cs typeface="Times New Roman" panose="02020603050405020304" pitchFamily="18" charset="0"/>
              </a:rPr>
              <a:t>3.МЕТОДЫ СОЦИОЛОГИЧЕСКИХ И МАРКЕТИНГОВЫХ ИССЛЕДОВАНИЙ РЕКЛАМЫ</a:t>
            </a:r>
          </a:p>
        </p:txBody>
      </p:sp>
      <p:sp>
        <p:nvSpPr>
          <p:cNvPr id="3" name="Прямоугольник 2"/>
          <p:cNvSpPr/>
          <p:nvPr/>
        </p:nvSpPr>
        <p:spPr>
          <a:xfrm>
            <a:off x="122258" y="1843950"/>
            <a:ext cx="6096000" cy="3170099"/>
          </a:xfrm>
          <a:prstGeom prst="rect">
            <a:avLst/>
          </a:prstGeom>
        </p:spPr>
        <p:txBody>
          <a:bodyPr>
            <a:spAutoFit/>
          </a:bodyPr>
          <a:lstStyle/>
          <a:p>
            <a:r>
              <a:rPr lang="ru-RU" sz="2000" b="1" dirty="0" smtClean="0">
                <a:solidFill>
                  <a:schemeClr val="tx2"/>
                </a:solidFill>
              </a:rPr>
              <a:t>Систематический сбор информации предполагает использование  самых разнообразных методов  по целенаправленному получению  информации. </a:t>
            </a:r>
          </a:p>
          <a:p>
            <a:r>
              <a:rPr lang="ru-RU" sz="2000" b="1" dirty="0" smtClean="0">
                <a:solidFill>
                  <a:schemeClr val="tx2"/>
                </a:solidFill>
              </a:rPr>
              <a:t>По мнению Ф.Э. </a:t>
            </a:r>
            <a:r>
              <a:rPr lang="ru-RU" sz="2000" b="1" dirty="0" err="1" smtClean="0">
                <a:solidFill>
                  <a:schemeClr val="tx2"/>
                </a:solidFill>
              </a:rPr>
              <a:t>Шереги</a:t>
            </a:r>
            <a:r>
              <a:rPr lang="ru-RU" sz="2000" b="1" dirty="0" smtClean="0">
                <a:solidFill>
                  <a:schemeClr val="tx2"/>
                </a:solidFill>
              </a:rPr>
              <a:t>, М.К. Горшкова, наиболее традиционными методами при сборе информации являются:</a:t>
            </a:r>
          </a:p>
          <a:p>
            <a:r>
              <a:rPr lang="ru-RU" sz="2000" b="1" dirty="0" smtClean="0">
                <a:solidFill>
                  <a:schemeClr val="tx2"/>
                </a:solidFill>
              </a:rPr>
              <a:t>•	наблюдение;</a:t>
            </a:r>
          </a:p>
          <a:p>
            <a:r>
              <a:rPr lang="ru-RU" sz="2000" b="1" dirty="0" smtClean="0">
                <a:solidFill>
                  <a:schemeClr val="tx2"/>
                </a:solidFill>
              </a:rPr>
              <a:t>•	опрос;</a:t>
            </a:r>
          </a:p>
          <a:p>
            <a:r>
              <a:rPr lang="ru-RU" sz="2000" b="1" dirty="0" smtClean="0">
                <a:solidFill>
                  <a:schemeClr val="tx2"/>
                </a:solidFill>
              </a:rPr>
              <a:t>•	эксперимент;</a:t>
            </a:r>
          </a:p>
          <a:p>
            <a:r>
              <a:rPr lang="ru-RU" sz="2000" b="1" dirty="0" smtClean="0">
                <a:solidFill>
                  <a:schemeClr val="tx2"/>
                </a:solidFill>
              </a:rPr>
              <a:t>•	специальные исследования.</a:t>
            </a:r>
            <a:endParaRPr lang="ru-RU" sz="2000" b="1" dirty="0">
              <a:solidFill>
                <a:schemeClr val="tx2"/>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3796" y="754743"/>
            <a:ext cx="4762500" cy="4762500"/>
          </a:xfrm>
          <a:prstGeom prst="rect">
            <a:avLst/>
          </a:prstGeom>
        </p:spPr>
      </p:pic>
    </p:spTree>
    <p:extLst>
      <p:ext uri="{BB962C8B-B14F-4D97-AF65-F5344CB8AC3E}">
        <p14:creationId xmlns:p14="http://schemas.microsoft.com/office/powerpoint/2010/main" val="3618732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6706716" cy="830997"/>
          </a:xfrm>
          <a:prstGeom prst="rect">
            <a:avLst/>
          </a:prstGeom>
        </p:spPr>
        <p:txBody>
          <a:bodyPr wrap="square">
            <a:spAutoFit/>
          </a:bodyPr>
          <a:lstStyle/>
          <a:p>
            <a:r>
              <a:rPr lang="ru-RU" sz="2400" b="1" dirty="0" smtClean="0">
                <a:solidFill>
                  <a:schemeClr val="tx2"/>
                </a:solidFill>
                <a:cs typeface="Times New Roman" panose="02020603050405020304" pitchFamily="18" charset="0"/>
              </a:rPr>
              <a:t>МЕТОДЫ СОЦИОЛОГИЧЕСКИХ ИССЛЕДОВАНИЙ РЕКЛАМЫ</a:t>
            </a:r>
          </a:p>
        </p:txBody>
      </p:sp>
      <p:sp>
        <p:nvSpPr>
          <p:cNvPr id="3" name="Прямоугольник 2"/>
          <p:cNvSpPr/>
          <p:nvPr/>
        </p:nvSpPr>
        <p:spPr>
          <a:xfrm>
            <a:off x="122258" y="1717005"/>
            <a:ext cx="6096000" cy="2246769"/>
          </a:xfrm>
          <a:prstGeom prst="rect">
            <a:avLst/>
          </a:prstGeom>
        </p:spPr>
        <p:txBody>
          <a:bodyPr>
            <a:spAutoFit/>
          </a:bodyPr>
          <a:lstStyle/>
          <a:p>
            <a:r>
              <a:rPr lang="ru-RU" sz="2000" b="1" dirty="0" smtClean="0">
                <a:solidFill>
                  <a:schemeClr val="tx2"/>
                </a:solidFill>
              </a:rPr>
              <a:t>Рассмотрим следующий, самый  содержательный и популярный в рекламной  деятельности метод, метод опроса. </a:t>
            </a:r>
          </a:p>
          <a:p>
            <a:r>
              <a:rPr lang="ru-RU" sz="2000" b="1" dirty="0" smtClean="0">
                <a:solidFill>
                  <a:schemeClr val="tx2"/>
                </a:solidFill>
              </a:rPr>
              <a:t>Опрос представляет собой сбор первичной информации путем прямого задавания вопросов и является наиболее популярным способом получения информации. </a:t>
            </a:r>
          </a:p>
        </p:txBody>
      </p:sp>
      <p:sp>
        <p:nvSpPr>
          <p:cNvPr id="8" name="Прямоугольник 7"/>
          <p:cNvSpPr/>
          <p:nvPr/>
        </p:nvSpPr>
        <p:spPr>
          <a:xfrm>
            <a:off x="5619835" y="3699557"/>
            <a:ext cx="6096000" cy="2246769"/>
          </a:xfrm>
          <a:prstGeom prst="rect">
            <a:avLst/>
          </a:prstGeom>
        </p:spPr>
        <p:txBody>
          <a:bodyPr>
            <a:spAutoFit/>
          </a:bodyPr>
          <a:lstStyle/>
          <a:p>
            <a:pPr lvl="0"/>
            <a:r>
              <a:rPr lang="ru-RU" sz="2000" b="1" dirty="0">
                <a:solidFill>
                  <a:srgbClr val="44546A"/>
                </a:solidFill>
              </a:rPr>
              <a:t>В области рекламы, наиболее распространенными являются:</a:t>
            </a:r>
          </a:p>
          <a:p>
            <a:pPr lvl="0"/>
            <a:r>
              <a:rPr lang="ru-RU" sz="2000" b="1" dirty="0">
                <a:solidFill>
                  <a:srgbClr val="44546A"/>
                </a:solidFill>
              </a:rPr>
              <a:t>Основные методы проведения опроса</a:t>
            </a:r>
          </a:p>
          <a:p>
            <a:pPr lvl="0"/>
            <a:r>
              <a:rPr lang="ru-RU" sz="2000" b="1" dirty="0">
                <a:solidFill>
                  <a:srgbClr val="44546A"/>
                </a:solidFill>
              </a:rPr>
              <a:t>•	телефонный опрос;</a:t>
            </a:r>
          </a:p>
          <a:p>
            <a:pPr lvl="0"/>
            <a:r>
              <a:rPr lang="ru-RU" sz="2000" b="1" dirty="0">
                <a:solidFill>
                  <a:srgbClr val="44546A"/>
                </a:solidFill>
              </a:rPr>
              <a:t>•	письменное анкетирование;</a:t>
            </a:r>
          </a:p>
          <a:p>
            <a:pPr lvl="0"/>
            <a:r>
              <a:rPr lang="ru-RU" sz="2000" b="1" dirty="0">
                <a:solidFill>
                  <a:srgbClr val="44546A"/>
                </a:solidFill>
              </a:rPr>
              <a:t>•	личное интервью;</a:t>
            </a:r>
          </a:p>
          <a:p>
            <a:pPr lvl="0"/>
            <a:r>
              <a:rPr lang="ru-RU" sz="2000" b="1" dirty="0">
                <a:solidFill>
                  <a:srgbClr val="44546A"/>
                </a:solidFill>
              </a:rPr>
              <a:t>•	интернет-опрос.</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38816" y="812749"/>
            <a:ext cx="3009731" cy="2729878"/>
          </a:xfrm>
          <a:prstGeom prst="rect">
            <a:avLst/>
          </a:prstGeom>
        </p:spPr>
      </p:pic>
    </p:spTree>
    <p:extLst>
      <p:ext uri="{BB962C8B-B14F-4D97-AF65-F5344CB8AC3E}">
        <p14:creationId xmlns:p14="http://schemas.microsoft.com/office/powerpoint/2010/main" val="3548180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05134" y="2299900"/>
            <a:ext cx="10972800" cy="4525963"/>
          </a:xfrm>
        </p:spPr>
        <p:txBody>
          <a:bodyPr>
            <a:normAutofit/>
          </a:bodyPr>
          <a:lstStyle/>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Для наблюдения могут быть использованы технические средства:</a:t>
            </a:r>
          </a:p>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В панельном исследовании телепросмотра используются специальные приборы. Они находятся в квартире телезрителя, фиксируют телеканалы, которые просматриваются, время просмотра, а также кто из членов семьи в данный момент смотрит телевизор. </a:t>
            </a:r>
          </a:p>
        </p:txBody>
      </p:sp>
      <p:sp>
        <p:nvSpPr>
          <p:cNvPr id="2" name="TextBox 1"/>
          <p:cNvSpPr txBox="1"/>
          <p:nvPr/>
        </p:nvSpPr>
        <p:spPr>
          <a:xfrm>
            <a:off x="4429868" y="1221286"/>
            <a:ext cx="2746649" cy="584775"/>
          </a:xfrm>
          <a:prstGeom prst="rect">
            <a:avLst/>
          </a:prstGeom>
          <a:noFill/>
        </p:spPr>
        <p:txBody>
          <a:bodyPr wrap="none" rtlCol="0">
            <a:spAutoFit/>
          </a:bodyPr>
          <a:lstStyle/>
          <a:p>
            <a:r>
              <a:rPr lang="ru-RU" sz="3200" b="1" dirty="0" smtClean="0">
                <a:solidFill>
                  <a:schemeClr val="tx2">
                    <a:lumMod val="75000"/>
                  </a:schemeClr>
                </a:solidFill>
                <a:latin typeface="Calibri" panose="020F0502020204030204" pitchFamily="34" charset="0"/>
                <a:cs typeface="Calibri" panose="020F0502020204030204" pitchFamily="34" charset="0"/>
              </a:rPr>
              <a:t>НАБЛЮДЕНИЕ</a:t>
            </a:r>
            <a:endParaRPr lang="ru-RU" sz="3200" b="1" dirty="0">
              <a:solidFill>
                <a:schemeClr val="tx2">
                  <a:lumMod val="75000"/>
                </a:schemeClr>
              </a:solidFill>
              <a:latin typeface="Calibri" panose="020F0502020204030204" pitchFamily="34" charset="0"/>
              <a:cs typeface="Calibri" panose="020F0502020204030204" pitchFamily="34" charset="0"/>
            </a:endParaRPr>
          </a:p>
        </p:txBody>
      </p:sp>
      <p:sp>
        <p:nvSpPr>
          <p:cNvPr id="6" name="Блок-схема: процесс 5"/>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 name="Блок-схема: процесс 6"/>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4549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64776" y="1125655"/>
            <a:ext cx="9785445" cy="5904656"/>
          </a:xfrm>
        </p:spPr>
        <p:txBody>
          <a:bodyPr>
            <a:normAutofit/>
          </a:bodyPr>
          <a:lstStyle/>
          <a:p>
            <a:pPr marL="0" indent="0">
              <a:buNone/>
            </a:pPr>
            <a:r>
              <a:rPr lang="ru-RU" sz="2800" b="1" dirty="0" smtClean="0">
                <a:solidFill>
                  <a:schemeClr val="tx2">
                    <a:lumMod val="75000"/>
                  </a:schemeClr>
                </a:solidFill>
                <a:latin typeface="Calibri" panose="020F0502020204030204" pitchFamily="34" charset="0"/>
                <a:cs typeface="Calibri" panose="020F0502020204030204" pitchFamily="34" charset="0"/>
              </a:rPr>
              <a:t>Названия приборов определяются фирмами, которые их разрабатывают и используют. </a:t>
            </a:r>
          </a:p>
          <a:p>
            <a:pPr marL="0" indent="0">
              <a:buNone/>
            </a:pPr>
            <a:r>
              <a:rPr lang="ru-RU" sz="2800" b="1" dirty="0" smtClean="0">
                <a:solidFill>
                  <a:schemeClr val="tx2">
                    <a:lumMod val="75000"/>
                  </a:schemeClr>
                </a:solidFill>
                <a:latin typeface="Calibri" panose="020F0502020204030204" pitchFamily="34" charset="0"/>
                <a:cs typeface="Calibri" panose="020F0502020204030204" pitchFamily="34" charset="0"/>
              </a:rPr>
              <a:t>Так, исследовательская компания </a:t>
            </a:r>
            <a:r>
              <a:rPr lang="ru-RU" sz="2800" b="1" dirty="0" err="1" smtClean="0">
                <a:solidFill>
                  <a:schemeClr val="tx2">
                    <a:lumMod val="75000"/>
                  </a:schemeClr>
                </a:solidFill>
                <a:latin typeface="Calibri" panose="020F0502020204030204" pitchFamily="34" charset="0"/>
                <a:cs typeface="Calibri" panose="020F0502020204030204" pitchFamily="34" charset="0"/>
              </a:rPr>
              <a:t>Арбитрон</a:t>
            </a:r>
            <a:r>
              <a:rPr lang="ru-RU" sz="2800" b="1" dirty="0" smtClean="0">
                <a:solidFill>
                  <a:schemeClr val="tx2">
                    <a:lumMod val="75000"/>
                  </a:schemeClr>
                </a:solidFill>
                <a:latin typeface="Calibri" panose="020F0502020204030204" pitchFamily="34" charset="0"/>
                <a:cs typeface="Calibri" panose="020F0502020204030204" pitchFamily="34" charset="0"/>
              </a:rPr>
              <a:t> использует инструмент с таким же названием. Устройство компании А. С. </a:t>
            </a:r>
            <a:r>
              <a:rPr lang="en-US" sz="2800" b="1" dirty="0" smtClean="0">
                <a:solidFill>
                  <a:schemeClr val="tx2">
                    <a:lumMod val="75000"/>
                  </a:schemeClr>
                </a:solidFill>
                <a:latin typeface="Calibri" panose="020F0502020204030204" pitchFamily="34" charset="0"/>
                <a:cs typeface="Calibri" panose="020F0502020204030204" pitchFamily="34" charset="0"/>
              </a:rPr>
              <a:t>Nielsen </a:t>
            </a:r>
            <a:r>
              <a:rPr lang="ru-RU" sz="2800" b="1" dirty="0" smtClean="0">
                <a:solidFill>
                  <a:schemeClr val="tx2">
                    <a:lumMod val="75000"/>
                  </a:schemeClr>
                </a:solidFill>
                <a:latin typeface="Calibri" panose="020F0502020204030204" pitchFamily="34" charset="0"/>
                <a:cs typeface="Calibri" panose="020F0502020204030204" pitchFamily="34" charset="0"/>
              </a:rPr>
              <a:t>носит название </a:t>
            </a:r>
            <a:r>
              <a:rPr lang="ru-RU" sz="2800" b="1" dirty="0" err="1" smtClean="0">
                <a:solidFill>
                  <a:schemeClr val="tx2">
                    <a:lumMod val="75000"/>
                  </a:schemeClr>
                </a:solidFill>
                <a:latin typeface="Calibri" panose="020F0502020204030204" pitchFamily="34" charset="0"/>
                <a:cs typeface="Calibri" panose="020F0502020204030204" pitchFamily="34" charset="0"/>
              </a:rPr>
              <a:t>аудиметр</a:t>
            </a:r>
            <a:r>
              <a:rPr lang="ru-RU" sz="2800" b="1" dirty="0" smtClean="0">
                <a:solidFill>
                  <a:schemeClr val="tx2">
                    <a:lumMod val="75000"/>
                  </a:schemeClr>
                </a:solidFill>
                <a:latin typeface="Calibri" panose="020F0502020204030204" pitchFamily="34" charset="0"/>
                <a:cs typeface="Calibri" panose="020F0502020204030204" pitchFamily="34" charset="0"/>
              </a:rPr>
              <a:t> (</a:t>
            </a:r>
            <a:r>
              <a:rPr lang="en-US" sz="2800" b="1" dirty="0" err="1" smtClean="0">
                <a:solidFill>
                  <a:schemeClr val="tx2">
                    <a:lumMod val="75000"/>
                  </a:schemeClr>
                </a:solidFill>
                <a:latin typeface="Calibri" panose="020F0502020204030204" pitchFamily="34" charset="0"/>
                <a:cs typeface="Calibri" panose="020F0502020204030204" pitchFamily="34" charset="0"/>
              </a:rPr>
              <a:t>Audimeter</a:t>
            </a:r>
            <a:r>
              <a:rPr lang="ru-RU" sz="2800" b="1" dirty="0" smtClean="0">
                <a:solidFill>
                  <a:schemeClr val="tx2">
                    <a:lumMod val="75000"/>
                  </a:schemeClr>
                </a:solidFill>
                <a:latin typeface="Calibri" panose="020F0502020204030204" pitchFamily="34" charset="0"/>
                <a:cs typeface="Calibri" panose="020F0502020204030204" pitchFamily="34" charset="0"/>
              </a:rPr>
              <a:t>). Наименование этого прибора, дало название всей процедуре – </a:t>
            </a:r>
            <a:r>
              <a:rPr lang="ru-RU" sz="2800" b="1" dirty="0" err="1" smtClean="0">
                <a:solidFill>
                  <a:schemeClr val="tx2">
                    <a:lumMod val="75000"/>
                  </a:schemeClr>
                </a:solidFill>
                <a:latin typeface="Calibri" panose="020F0502020204030204" pitchFamily="34" charset="0"/>
                <a:cs typeface="Calibri" panose="020F0502020204030204" pitchFamily="34" charset="0"/>
              </a:rPr>
              <a:t>аудиметрия</a:t>
            </a:r>
            <a:r>
              <a:rPr lang="ru-RU" sz="2800"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800" b="1" dirty="0" smtClean="0">
                <a:solidFill>
                  <a:schemeClr val="tx2">
                    <a:lumMod val="75000"/>
                  </a:schemeClr>
                </a:solidFill>
                <a:latin typeface="Calibri" panose="020F0502020204030204" pitchFamily="34" charset="0"/>
                <a:cs typeface="Calibri" panose="020F0502020204030204" pitchFamily="34" charset="0"/>
              </a:rPr>
              <a:t> Достоинства метода -высокая точность и объективность. Недостаток метода -дороговизна, часть работы (фиксация, кто именно смотрел) выполняется вручную.</a:t>
            </a:r>
          </a:p>
          <a:p>
            <a:pPr marL="0" indent="0">
              <a:buNone/>
            </a:pPr>
            <a:endParaRPr lang="ru-RU" sz="2800" dirty="0">
              <a:solidFill>
                <a:schemeClr val="tx1"/>
              </a:solidFill>
              <a:latin typeface="Arial" panose="020B0604020202020204" pitchFamily="34" charset="0"/>
              <a:cs typeface="Arial" panose="020B0604020202020204" pitchFamily="34" charset="0"/>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084843"/>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19633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68202" y="998059"/>
            <a:ext cx="10673422" cy="5832648"/>
          </a:xfrm>
          <a:solidFill>
            <a:schemeClr val="bg1"/>
          </a:solidFill>
        </p:spPr>
        <p:txBody>
          <a:bodyPr>
            <a:noAutofit/>
          </a:bodyPr>
          <a:lstStyle/>
          <a:p>
            <a:pPr marL="0" indent="0">
              <a:buNone/>
            </a:pPr>
            <a:r>
              <a:rPr lang="ru-RU" sz="2600" b="1" dirty="0">
                <a:solidFill>
                  <a:schemeClr val="tx2">
                    <a:lumMod val="75000"/>
                  </a:schemeClr>
                </a:solidFill>
                <a:latin typeface="Calibri" panose="020F0502020204030204" pitchFamily="34" charset="0"/>
                <a:cs typeface="Calibri" panose="020F0502020204030204" pitchFamily="34" charset="0"/>
              </a:rPr>
              <a:t>В </a:t>
            </a:r>
            <a:r>
              <a:rPr lang="ru-RU" sz="2600" b="1" dirty="0" smtClean="0">
                <a:solidFill>
                  <a:schemeClr val="tx2">
                    <a:lumMod val="75000"/>
                  </a:schemeClr>
                </a:solidFill>
                <a:latin typeface="Calibri" panose="020F0502020204030204" pitchFamily="34" charset="0"/>
                <a:cs typeface="Calibri" panose="020F0502020204030204" pitchFamily="34" charset="0"/>
              </a:rPr>
              <a:t>н. в. </a:t>
            </a:r>
            <a:r>
              <a:rPr lang="ru-RU" sz="2600" b="1" dirty="0">
                <a:solidFill>
                  <a:schemeClr val="tx2">
                    <a:lumMod val="75000"/>
                  </a:schemeClr>
                </a:solidFill>
                <a:latin typeface="Calibri" panose="020F0502020204030204" pitchFamily="34" charset="0"/>
                <a:cs typeface="Calibri" panose="020F0502020204030204" pitchFamily="34" charset="0"/>
              </a:rPr>
              <a:t>чаще применяется термин </a:t>
            </a:r>
            <a:r>
              <a:rPr lang="ru-RU" sz="2600" b="1" dirty="0" smtClean="0">
                <a:solidFill>
                  <a:schemeClr val="tx2">
                    <a:lumMod val="75000"/>
                  </a:schemeClr>
                </a:solidFill>
                <a:latin typeface="Calibri" panose="020F0502020204030204" pitchFamily="34" charset="0"/>
                <a:cs typeface="Calibri" panose="020F0502020204030204" pitchFamily="34" charset="0"/>
              </a:rPr>
              <a:t>«</a:t>
            </a:r>
            <a:r>
              <a:rPr lang="ru-RU" sz="2600" b="1" dirty="0" err="1" smtClean="0">
                <a:solidFill>
                  <a:schemeClr val="tx2">
                    <a:lumMod val="75000"/>
                  </a:schemeClr>
                </a:solidFill>
                <a:latin typeface="Calibri" panose="020F0502020204030204" pitchFamily="34" charset="0"/>
                <a:cs typeface="Calibri" panose="020F0502020204030204" pitchFamily="34" charset="0"/>
              </a:rPr>
              <a:t>пиплметрия</a:t>
            </a:r>
            <a:r>
              <a:rPr lang="ru-RU" sz="2600" b="1" dirty="0" smtClean="0">
                <a:solidFill>
                  <a:schemeClr val="tx2">
                    <a:lumMod val="75000"/>
                  </a:schemeClr>
                </a:solidFill>
                <a:latin typeface="Calibri" panose="020F0502020204030204" pitchFamily="34" charset="0"/>
                <a:cs typeface="Calibri" panose="020F0502020204030204" pitchFamily="34" charset="0"/>
              </a:rPr>
              <a:t>».  </a:t>
            </a:r>
            <a:r>
              <a:rPr lang="ru-RU" sz="2600" b="1" dirty="0">
                <a:solidFill>
                  <a:schemeClr val="tx2">
                    <a:lumMod val="75000"/>
                  </a:schemeClr>
                </a:solidFill>
                <a:latin typeface="Calibri" panose="020F0502020204030204" pitchFamily="34" charset="0"/>
                <a:cs typeface="Calibri" panose="020F0502020204030204" pitchFamily="34" charset="0"/>
              </a:rPr>
              <a:t>О</a:t>
            </a:r>
            <a:r>
              <a:rPr lang="ru-RU" sz="2600" b="1" dirty="0" smtClean="0">
                <a:solidFill>
                  <a:schemeClr val="tx2">
                    <a:lumMod val="75000"/>
                  </a:schemeClr>
                </a:solidFill>
                <a:latin typeface="Calibri" panose="020F0502020204030204" pitchFamily="34" charset="0"/>
                <a:cs typeface="Calibri" panose="020F0502020204030204" pitchFamily="34" charset="0"/>
              </a:rPr>
              <a:t>бозначает процесс </a:t>
            </a:r>
            <a:r>
              <a:rPr lang="ru-RU" sz="2600" b="1" dirty="0">
                <a:solidFill>
                  <a:schemeClr val="tx2">
                    <a:lumMod val="75000"/>
                  </a:schemeClr>
                </a:solidFill>
                <a:latin typeface="Calibri" panose="020F0502020204030204" pitchFamily="34" charset="0"/>
                <a:cs typeface="Calibri" panose="020F0502020204030204" pitchFamily="34" charset="0"/>
              </a:rPr>
              <a:t>исследования аудитории с помощью </a:t>
            </a:r>
            <a:r>
              <a:rPr lang="ru-RU" sz="2600" b="1" dirty="0" err="1">
                <a:solidFill>
                  <a:schemeClr val="tx2">
                    <a:lumMod val="75000"/>
                  </a:schemeClr>
                </a:solidFill>
                <a:latin typeface="Calibri" panose="020F0502020204030204" pitchFamily="34" charset="0"/>
                <a:cs typeface="Calibri" panose="020F0502020204030204" pitchFamily="34" charset="0"/>
              </a:rPr>
              <a:t>пиплметров</a:t>
            </a:r>
            <a:r>
              <a:rPr lang="ru-RU" sz="2600" b="1" dirty="0">
                <a:solidFill>
                  <a:schemeClr val="tx2">
                    <a:lumMod val="75000"/>
                  </a:schemeClr>
                </a:solidFill>
                <a:latin typeface="Calibri" panose="020F0502020204030204" pitchFamily="34" charset="0"/>
                <a:cs typeface="Calibri" panose="020F0502020204030204" pitchFamily="34" charset="0"/>
              </a:rPr>
              <a:t> (</a:t>
            </a:r>
            <a:r>
              <a:rPr lang="en-US" sz="2600" b="1" dirty="0" err="1">
                <a:solidFill>
                  <a:schemeClr val="tx2">
                    <a:lumMod val="75000"/>
                  </a:schemeClr>
                </a:solidFill>
                <a:latin typeface="Calibri" panose="020F0502020204030204" pitchFamily="34" charset="0"/>
                <a:cs typeface="Calibri" panose="020F0502020204030204" pitchFamily="34" charset="0"/>
              </a:rPr>
              <a:t>peoplemeter</a:t>
            </a:r>
            <a:r>
              <a:rPr lang="ru-RU" sz="2600"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600" b="1" dirty="0" smtClean="0">
                <a:solidFill>
                  <a:schemeClr val="tx2">
                    <a:lumMod val="75000"/>
                  </a:schemeClr>
                </a:solidFill>
                <a:latin typeface="Calibri" panose="020F0502020204030204" pitchFamily="34" charset="0"/>
                <a:cs typeface="Calibri" panose="020F0502020204030204" pitchFamily="34" charset="0"/>
              </a:rPr>
              <a:t> </a:t>
            </a:r>
            <a:r>
              <a:rPr lang="ru-RU" sz="2600" b="1" dirty="0">
                <a:solidFill>
                  <a:schemeClr val="tx2">
                    <a:lumMod val="75000"/>
                  </a:schemeClr>
                </a:solidFill>
                <a:latin typeface="Calibri" panose="020F0502020204030204" pitchFamily="34" charset="0"/>
                <a:cs typeface="Calibri" panose="020F0502020204030204" pitchFamily="34" charset="0"/>
              </a:rPr>
              <a:t>П</a:t>
            </a:r>
            <a:r>
              <a:rPr lang="ru-RU" sz="2600" b="1" dirty="0" smtClean="0">
                <a:solidFill>
                  <a:schemeClr val="tx2">
                    <a:lumMod val="75000"/>
                  </a:schemeClr>
                </a:solidFill>
                <a:latin typeface="Calibri" panose="020F0502020204030204" pitchFamily="34" charset="0"/>
                <a:cs typeface="Calibri" panose="020F0502020204030204" pitchFamily="34" charset="0"/>
              </a:rPr>
              <a:t>рибор </a:t>
            </a:r>
            <a:r>
              <a:rPr lang="ru-RU" sz="2600" b="1" dirty="0">
                <a:solidFill>
                  <a:schemeClr val="tx2">
                    <a:lumMod val="75000"/>
                  </a:schemeClr>
                </a:solidFill>
                <a:latin typeface="Calibri" panose="020F0502020204030204" pitchFamily="34" charset="0"/>
                <a:cs typeface="Calibri" panose="020F0502020204030204" pitchFamily="34" charset="0"/>
              </a:rPr>
              <a:t>позволяет </a:t>
            </a:r>
            <a:r>
              <a:rPr lang="ru-RU" sz="2600" b="1" dirty="0" smtClean="0">
                <a:solidFill>
                  <a:schemeClr val="tx2">
                    <a:lumMod val="75000"/>
                  </a:schemeClr>
                </a:solidFill>
                <a:latin typeface="Calibri" panose="020F0502020204030204" pitchFamily="34" charset="0"/>
                <a:cs typeface="Calibri" panose="020F0502020204030204" pitchFamily="34" charset="0"/>
              </a:rPr>
              <a:t>фиксировать </a:t>
            </a:r>
            <a:r>
              <a:rPr lang="ru-RU" sz="2600" b="1" dirty="0">
                <a:solidFill>
                  <a:schemeClr val="tx2">
                    <a:lumMod val="75000"/>
                  </a:schemeClr>
                </a:solidFill>
                <a:latin typeface="Calibri" panose="020F0502020204030204" pitchFamily="34" charset="0"/>
                <a:cs typeface="Calibri" panose="020F0502020204030204" pitchFamily="34" charset="0"/>
              </a:rPr>
              <a:t>конкретный телеканал, который </a:t>
            </a:r>
            <a:r>
              <a:rPr lang="ru-RU" sz="2600" b="1" dirty="0" smtClean="0">
                <a:solidFill>
                  <a:schemeClr val="tx2">
                    <a:lumMod val="75000"/>
                  </a:schemeClr>
                </a:solidFill>
                <a:latin typeface="Calibri" panose="020F0502020204030204" pitchFamily="34" charset="0"/>
                <a:cs typeface="Calibri" panose="020F0502020204030204" pitchFamily="34" charset="0"/>
              </a:rPr>
              <a:t>просматривает </a:t>
            </a:r>
            <a:r>
              <a:rPr lang="ru-RU" sz="2600" b="1" dirty="0">
                <a:solidFill>
                  <a:schemeClr val="tx2">
                    <a:lumMod val="75000"/>
                  </a:schemeClr>
                </a:solidFill>
                <a:latin typeface="Calibri" panose="020F0502020204030204" pitchFamily="34" charset="0"/>
                <a:cs typeface="Calibri" panose="020F0502020204030204" pitchFamily="34" charset="0"/>
              </a:rPr>
              <a:t>участник исследовательской панели. </a:t>
            </a:r>
            <a:r>
              <a:rPr lang="ru-RU" sz="2600" b="1" dirty="0" smtClean="0">
                <a:solidFill>
                  <a:schemeClr val="tx2">
                    <a:lumMod val="75000"/>
                  </a:schemeClr>
                </a:solidFill>
                <a:latin typeface="Calibri" panose="020F0502020204030204" pitchFamily="34" charset="0"/>
                <a:cs typeface="Calibri" panose="020F0502020204030204" pitchFamily="34" charset="0"/>
              </a:rPr>
              <a:t>   С </a:t>
            </a:r>
            <a:r>
              <a:rPr lang="ru-RU" sz="2600" b="1" dirty="0">
                <a:solidFill>
                  <a:schemeClr val="tx2">
                    <a:lumMod val="75000"/>
                  </a:schemeClr>
                </a:solidFill>
                <a:latin typeface="Calibri" panose="020F0502020204030204" pitchFamily="34" charset="0"/>
                <a:cs typeface="Calibri" panose="020F0502020204030204" pitchFamily="34" charset="0"/>
              </a:rPr>
              <a:t>помощью дополнительного </a:t>
            </a:r>
            <a:r>
              <a:rPr lang="ru-RU" sz="2600" b="1" dirty="0" smtClean="0">
                <a:solidFill>
                  <a:schemeClr val="tx2">
                    <a:lumMod val="75000"/>
                  </a:schemeClr>
                </a:solidFill>
                <a:latin typeface="Calibri" panose="020F0502020204030204" pitchFamily="34" charset="0"/>
                <a:cs typeface="Calibri" panose="020F0502020204030204" pitchFamily="34" charset="0"/>
              </a:rPr>
              <a:t>пульта </a:t>
            </a:r>
            <a:r>
              <a:rPr lang="ru-RU" sz="2600" b="1" dirty="0">
                <a:solidFill>
                  <a:schemeClr val="tx2">
                    <a:lumMod val="75000"/>
                  </a:schemeClr>
                </a:solidFill>
                <a:latin typeface="Calibri" panose="020F0502020204030204" pitchFamily="34" charset="0"/>
                <a:cs typeface="Calibri" panose="020F0502020204030204" pitchFamily="34" charset="0"/>
              </a:rPr>
              <a:t>снимается информация, кто именно из членов семьи смотрит (слушает) </a:t>
            </a:r>
            <a:r>
              <a:rPr lang="ru-RU" sz="2600" b="1" dirty="0" smtClean="0">
                <a:solidFill>
                  <a:schemeClr val="tx2">
                    <a:lumMod val="75000"/>
                  </a:schemeClr>
                </a:solidFill>
                <a:latin typeface="Calibri" panose="020F0502020204030204" pitchFamily="34" charset="0"/>
                <a:cs typeface="Calibri" panose="020F0502020204030204" pitchFamily="34" charset="0"/>
              </a:rPr>
              <a:t>его в </a:t>
            </a:r>
            <a:r>
              <a:rPr lang="ru-RU" sz="2600" b="1" dirty="0">
                <a:solidFill>
                  <a:schemeClr val="tx2">
                    <a:lumMod val="75000"/>
                  </a:schemeClr>
                </a:solidFill>
                <a:latin typeface="Calibri" panose="020F0502020204030204" pitchFamily="34" charset="0"/>
                <a:cs typeface="Calibri" panose="020F0502020204030204" pitchFamily="34" charset="0"/>
              </a:rPr>
              <a:t>данный момент</a:t>
            </a:r>
            <a:r>
              <a:rPr lang="ru-RU" sz="2600"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600" b="1" dirty="0" smtClean="0">
                <a:solidFill>
                  <a:schemeClr val="tx2">
                    <a:lumMod val="75000"/>
                  </a:schemeClr>
                </a:solidFill>
                <a:latin typeface="Calibri" panose="020F0502020204030204" pitchFamily="34" charset="0"/>
                <a:cs typeface="Calibri" panose="020F0502020204030204" pitchFamily="34" charset="0"/>
              </a:rPr>
              <a:t> </a:t>
            </a:r>
            <a:r>
              <a:rPr lang="ru-RU" sz="2600" b="1" dirty="0">
                <a:solidFill>
                  <a:schemeClr val="tx2">
                    <a:lumMod val="75000"/>
                  </a:schemeClr>
                </a:solidFill>
                <a:latin typeface="Calibri" panose="020F0502020204030204" pitchFamily="34" charset="0"/>
                <a:cs typeface="Calibri" panose="020F0502020204030204" pitchFamily="34" charset="0"/>
              </a:rPr>
              <a:t>Стоимость </a:t>
            </a:r>
            <a:r>
              <a:rPr lang="ru-RU" sz="2600" b="1" dirty="0" err="1">
                <a:solidFill>
                  <a:schemeClr val="tx2">
                    <a:lumMod val="75000"/>
                  </a:schemeClr>
                </a:solidFill>
                <a:latin typeface="Calibri" panose="020F0502020204030204" pitchFamily="34" charset="0"/>
                <a:cs typeface="Calibri" panose="020F0502020204030204" pitchFamily="34" charset="0"/>
              </a:rPr>
              <a:t>пиплметра</a:t>
            </a:r>
            <a:r>
              <a:rPr lang="ru-RU" sz="2600" b="1" dirty="0">
                <a:solidFill>
                  <a:schemeClr val="tx2">
                    <a:lumMod val="75000"/>
                  </a:schemeClr>
                </a:solidFill>
                <a:latin typeface="Calibri" panose="020F0502020204030204" pitchFamily="34" charset="0"/>
                <a:cs typeface="Calibri" panose="020F0502020204030204" pitchFamily="34" charset="0"/>
              </a:rPr>
              <a:t> обычно превышает $800.  </a:t>
            </a:r>
            <a:r>
              <a:rPr lang="ru-RU" sz="2600" b="1" dirty="0" smtClean="0">
                <a:solidFill>
                  <a:schemeClr val="tx2">
                    <a:lumMod val="75000"/>
                  </a:schemeClr>
                </a:solidFill>
                <a:latin typeface="Calibri" panose="020F0502020204030204" pitchFamily="34" charset="0"/>
                <a:cs typeface="Calibri" panose="020F0502020204030204" pitchFamily="34" charset="0"/>
              </a:rPr>
              <a:t>В одной </a:t>
            </a:r>
            <a:r>
              <a:rPr lang="ru-RU" sz="2600" b="1" dirty="0">
                <a:solidFill>
                  <a:schemeClr val="tx2">
                    <a:lumMod val="75000"/>
                  </a:schemeClr>
                </a:solidFill>
                <a:latin typeface="Calibri" panose="020F0502020204030204" pitchFamily="34" charset="0"/>
                <a:cs typeface="Calibri" panose="020F0502020204030204" pitchFamily="34" charset="0"/>
              </a:rPr>
              <a:t>стране функционирует, как правило, одна такая </a:t>
            </a:r>
            <a:r>
              <a:rPr lang="ru-RU" sz="2600" b="1" dirty="0" smtClean="0">
                <a:solidFill>
                  <a:schemeClr val="tx2">
                    <a:lumMod val="75000"/>
                  </a:schemeClr>
                </a:solidFill>
                <a:latin typeface="Calibri" panose="020F0502020204030204" pitchFamily="34" charset="0"/>
                <a:cs typeface="Calibri" panose="020F0502020204030204" pitchFamily="34" charset="0"/>
              </a:rPr>
              <a:t>панель. Основные </a:t>
            </a:r>
            <a:r>
              <a:rPr lang="ru-RU" sz="2600" b="1" dirty="0">
                <a:solidFill>
                  <a:schemeClr val="tx2">
                    <a:lumMod val="75000"/>
                  </a:schemeClr>
                </a:solidFill>
                <a:latin typeface="Calibri" panose="020F0502020204030204" pitchFamily="34" charset="0"/>
                <a:cs typeface="Calibri" panose="020F0502020204030204" pitchFamily="34" charset="0"/>
              </a:rPr>
              <a:t>игроки </a:t>
            </a:r>
            <a:r>
              <a:rPr lang="ru-RU" sz="2600" b="1" dirty="0" err="1">
                <a:solidFill>
                  <a:schemeClr val="tx2">
                    <a:lumMod val="75000"/>
                  </a:schemeClr>
                </a:solidFill>
                <a:latin typeface="Calibri" panose="020F0502020204030204" pitchFamily="34" charset="0"/>
                <a:cs typeface="Calibri" panose="020F0502020204030204" pitchFamily="34" charset="0"/>
              </a:rPr>
              <a:t>медиарынка</a:t>
            </a:r>
            <a:r>
              <a:rPr lang="ru-RU" sz="2600" b="1" dirty="0">
                <a:solidFill>
                  <a:schemeClr val="tx2">
                    <a:lumMod val="75000"/>
                  </a:schemeClr>
                </a:solidFill>
                <a:latin typeface="Calibri" panose="020F0502020204030204" pitchFamily="34" charset="0"/>
                <a:cs typeface="Calibri" panose="020F0502020204030204" pitchFamily="34" charset="0"/>
              </a:rPr>
              <a:t> солидарно оплачивают функционирование </a:t>
            </a:r>
            <a:r>
              <a:rPr lang="ru-RU" sz="2600" b="1" dirty="0" err="1" smtClean="0">
                <a:solidFill>
                  <a:schemeClr val="tx2">
                    <a:lumMod val="75000"/>
                  </a:schemeClr>
                </a:solidFill>
                <a:latin typeface="Calibri" panose="020F0502020204030204" pitchFamily="34" charset="0"/>
                <a:cs typeface="Calibri" panose="020F0502020204030204" pitchFamily="34" charset="0"/>
              </a:rPr>
              <a:t>пиплметрической</a:t>
            </a:r>
            <a:r>
              <a:rPr lang="ru-RU" sz="2600" b="1" dirty="0" smtClean="0">
                <a:solidFill>
                  <a:schemeClr val="tx2">
                    <a:lumMod val="75000"/>
                  </a:schemeClr>
                </a:solidFill>
                <a:latin typeface="Calibri" panose="020F0502020204030204" pitchFamily="34" charset="0"/>
                <a:cs typeface="Calibri" panose="020F0502020204030204" pitchFamily="34" charset="0"/>
              </a:rPr>
              <a:t> панели. </a:t>
            </a:r>
            <a:r>
              <a:rPr lang="ru-RU" sz="2600" b="1" dirty="0">
                <a:solidFill>
                  <a:schemeClr val="tx2">
                    <a:lumMod val="75000"/>
                  </a:schemeClr>
                </a:solidFill>
                <a:latin typeface="Calibri" panose="020F0502020204030204" pitchFamily="34" charset="0"/>
                <a:cs typeface="Calibri" panose="020F0502020204030204" pitchFamily="34" charset="0"/>
              </a:rPr>
              <a:t>При оперативном съеме данных с приборов позволяет получить рейтинговые данные в реальном времени.</a:t>
            </a:r>
          </a:p>
          <a:p>
            <a:pPr marL="0" indent="0">
              <a:buNone/>
            </a:pPr>
            <a:endParaRPr lang="ru-RU" sz="2800" b="1" dirty="0">
              <a:solidFill>
                <a:schemeClr val="tx2">
                  <a:lumMod val="75000"/>
                </a:schemeClr>
              </a:solidFill>
              <a:latin typeface="Calibri" panose="020F0502020204030204" pitchFamily="34" charset="0"/>
              <a:cs typeface="Calibri" panose="020F0502020204030204" pitchFamily="34" charset="0"/>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075964"/>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2641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5730" y="1004254"/>
            <a:ext cx="10588389" cy="5544616"/>
          </a:xfrm>
        </p:spPr>
        <p:txBody>
          <a:bodyPr>
            <a:normAutofit/>
          </a:bodyPr>
          <a:lstStyle/>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Дневниковые </a:t>
            </a:r>
            <a:r>
              <a:rPr lang="ru-RU" sz="2800" b="1" dirty="0" err="1" smtClean="0">
                <a:solidFill>
                  <a:schemeClr val="tx2">
                    <a:lumMod val="75000"/>
                  </a:schemeClr>
                </a:solidFill>
                <a:latin typeface="Calibri" panose="020F0502020204030204" pitchFamily="34" charset="0"/>
                <a:cs typeface="Calibri" panose="020F0502020204030204" pitchFamily="34" charset="0"/>
              </a:rPr>
              <a:t>панели:Отобранные</a:t>
            </a:r>
            <a:r>
              <a:rPr lang="ru-RU" sz="2800" b="1" dirty="0" smtClean="0">
                <a:solidFill>
                  <a:schemeClr val="tx2">
                    <a:lumMod val="75000"/>
                  </a:schemeClr>
                </a:solidFill>
                <a:latin typeface="Calibri" panose="020F0502020204030204" pitchFamily="34" charset="0"/>
                <a:cs typeface="Calibri" panose="020F0502020204030204" pitchFamily="34" charset="0"/>
              </a:rPr>
              <a:t> </a:t>
            </a:r>
            <a:r>
              <a:rPr lang="ru-RU" sz="2800" b="1" dirty="0">
                <a:solidFill>
                  <a:schemeClr val="tx2">
                    <a:lumMod val="75000"/>
                  </a:schemeClr>
                </a:solidFill>
                <a:latin typeface="Calibri" panose="020F0502020204030204" pitchFamily="34" charset="0"/>
                <a:cs typeface="Calibri" panose="020F0502020204030204" pitchFamily="34" charset="0"/>
              </a:rPr>
              <a:t>в соответствии с требованиями </a:t>
            </a:r>
            <a:r>
              <a:rPr lang="ru-RU" sz="2800" b="1" dirty="0" smtClean="0">
                <a:solidFill>
                  <a:schemeClr val="tx2">
                    <a:lumMod val="75000"/>
                  </a:schemeClr>
                </a:solidFill>
                <a:latin typeface="Calibri" panose="020F0502020204030204" pitchFamily="34" charset="0"/>
                <a:cs typeface="Calibri" panose="020F0502020204030204" pitchFamily="34" charset="0"/>
              </a:rPr>
              <a:t>репрезентативной </a:t>
            </a:r>
            <a:r>
              <a:rPr lang="ru-RU" sz="2800" b="1" dirty="0">
                <a:solidFill>
                  <a:schemeClr val="tx2">
                    <a:lumMod val="75000"/>
                  </a:schemeClr>
                </a:solidFill>
                <a:latin typeface="Calibri" panose="020F0502020204030204" pitchFamily="34" charset="0"/>
                <a:cs typeface="Calibri" panose="020F0502020204030204" pitchFamily="34" charset="0"/>
              </a:rPr>
              <a:t>выборки респонденты ежедневно в течение месяца с интервалом в 15 </a:t>
            </a:r>
            <a:r>
              <a:rPr lang="ru-RU" sz="2800" b="1" dirty="0" smtClean="0">
                <a:solidFill>
                  <a:schemeClr val="tx2">
                    <a:lumMod val="75000"/>
                  </a:schemeClr>
                </a:solidFill>
                <a:latin typeface="Calibri" panose="020F0502020204030204" pitchFamily="34" charset="0"/>
                <a:cs typeface="Calibri" panose="020F0502020204030204" pitchFamily="34" charset="0"/>
              </a:rPr>
              <a:t>минут отмечают </a:t>
            </a:r>
            <a:r>
              <a:rPr lang="ru-RU" sz="2800" b="1" dirty="0">
                <a:solidFill>
                  <a:schemeClr val="tx2">
                    <a:lumMod val="75000"/>
                  </a:schemeClr>
                </a:solidFill>
                <a:latin typeface="Calibri" panose="020F0502020204030204" pitchFamily="34" charset="0"/>
                <a:cs typeface="Calibri" panose="020F0502020204030204" pitchFamily="34" charset="0"/>
              </a:rPr>
              <a:t>в специальном дневнике, какую именно телепередачу какого </a:t>
            </a:r>
            <a:r>
              <a:rPr lang="ru-RU" sz="2800" b="1" dirty="0" smtClean="0">
                <a:solidFill>
                  <a:schemeClr val="tx2">
                    <a:lumMod val="75000"/>
                  </a:schemeClr>
                </a:solidFill>
                <a:latin typeface="Calibri" panose="020F0502020204030204" pitchFamily="34" charset="0"/>
                <a:cs typeface="Calibri" panose="020F0502020204030204" pitchFamily="34" charset="0"/>
              </a:rPr>
              <a:t>телеканала </a:t>
            </a:r>
            <a:r>
              <a:rPr lang="ru-RU" sz="2800" b="1" dirty="0">
                <a:solidFill>
                  <a:schemeClr val="tx2">
                    <a:lumMod val="75000"/>
                  </a:schemeClr>
                </a:solidFill>
                <a:latin typeface="Calibri" panose="020F0502020204030204" pitchFamily="34" charset="0"/>
                <a:cs typeface="Calibri" panose="020F0502020204030204" pitchFamily="34" charset="0"/>
              </a:rPr>
              <a:t>они смотрят в данное время</a:t>
            </a:r>
            <a:r>
              <a:rPr lang="ru-RU" sz="2800"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800" b="1" dirty="0" smtClean="0">
                <a:solidFill>
                  <a:schemeClr val="tx2">
                    <a:lumMod val="75000"/>
                  </a:schemeClr>
                </a:solidFill>
                <a:latin typeface="Calibri" panose="020F0502020204030204" pitchFamily="34" charset="0"/>
                <a:cs typeface="Calibri" panose="020F0502020204030204" pitchFamily="34" charset="0"/>
              </a:rPr>
              <a:t> Собранные </a:t>
            </a:r>
            <a:r>
              <a:rPr lang="ru-RU" sz="2800" b="1" dirty="0">
                <a:solidFill>
                  <a:schemeClr val="tx2">
                    <a:lumMod val="75000"/>
                  </a:schemeClr>
                </a:solidFill>
                <a:latin typeface="Calibri" panose="020F0502020204030204" pitchFamily="34" charset="0"/>
                <a:cs typeface="Calibri" panose="020F0502020204030204" pitchFamily="34" charset="0"/>
              </a:rPr>
              <a:t>материалы после </a:t>
            </a:r>
            <a:r>
              <a:rPr lang="ru-RU" sz="2800" b="1" dirty="0" smtClean="0">
                <a:solidFill>
                  <a:schemeClr val="tx2">
                    <a:lumMod val="75000"/>
                  </a:schemeClr>
                </a:solidFill>
                <a:latin typeface="Calibri" panose="020F0502020204030204" pitchFamily="34" charset="0"/>
                <a:cs typeface="Calibri" panose="020F0502020204030204" pitchFamily="34" charset="0"/>
              </a:rPr>
              <a:t> </a:t>
            </a:r>
            <a:r>
              <a:rPr lang="ru-RU" sz="2800" b="1" dirty="0">
                <a:solidFill>
                  <a:schemeClr val="tx2">
                    <a:lumMod val="75000"/>
                  </a:schemeClr>
                </a:solidFill>
                <a:latin typeface="Calibri" panose="020F0502020204030204" pitchFamily="34" charset="0"/>
                <a:cs typeface="Calibri" panose="020F0502020204030204" pitchFamily="34" charset="0"/>
              </a:rPr>
              <a:t>обработки дают в результате рейтинги по временным интервалам</a:t>
            </a:r>
            <a:r>
              <a:rPr lang="ru-RU" sz="2800" b="1" dirty="0" smtClean="0">
                <a:solidFill>
                  <a:schemeClr val="tx2">
                    <a:lumMod val="75000"/>
                  </a:schemeClr>
                </a:solidFill>
                <a:latin typeface="Calibri" panose="020F0502020204030204" pitchFamily="34" charset="0"/>
                <a:cs typeface="Calibri" panose="020F0502020204030204" pitchFamily="34" charset="0"/>
              </a:rPr>
              <a:t>, по </a:t>
            </a:r>
            <a:r>
              <a:rPr lang="ru-RU" sz="2800" b="1" dirty="0">
                <a:solidFill>
                  <a:schemeClr val="tx2">
                    <a:lumMod val="75000"/>
                  </a:schemeClr>
                </a:solidFill>
                <a:latin typeface="Calibri" panose="020F0502020204030204" pitchFamily="34" charset="0"/>
                <a:cs typeface="Calibri" panose="020F0502020204030204" pitchFamily="34" charset="0"/>
              </a:rPr>
              <a:t>передачам, </a:t>
            </a:r>
            <a:r>
              <a:rPr lang="ru-RU" sz="2800" b="1" dirty="0" smtClean="0">
                <a:solidFill>
                  <a:schemeClr val="tx2">
                    <a:lumMod val="75000"/>
                  </a:schemeClr>
                </a:solidFill>
                <a:latin typeface="Calibri" panose="020F0502020204030204" pitchFamily="34" charset="0"/>
                <a:cs typeface="Calibri" panose="020F0502020204030204" pitchFamily="34" charset="0"/>
              </a:rPr>
              <a:t>по ЦА </a:t>
            </a:r>
            <a:r>
              <a:rPr lang="ru-RU" sz="2800" b="1" dirty="0">
                <a:solidFill>
                  <a:schemeClr val="tx2">
                    <a:lumMod val="75000"/>
                  </a:schemeClr>
                </a:solidFill>
                <a:latin typeface="Calibri" panose="020F0502020204030204" pitchFamily="34" charset="0"/>
                <a:cs typeface="Calibri" panose="020F0502020204030204" pitchFamily="34" charset="0"/>
              </a:rPr>
              <a:t>и т. п</a:t>
            </a:r>
            <a:r>
              <a:rPr lang="ru-RU" sz="2800"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800" b="1" dirty="0" smtClean="0">
                <a:solidFill>
                  <a:schemeClr val="tx2">
                    <a:lumMod val="75000"/>
                  </a:schemeClr>
                </a:solidFill>
                <a:latin typeface="Calibri" panose="020F0502020204030204" pitchFamily="34" charset="0"/>
                <a:cs typeface="Calibri" panose="020F0502020204030204" pitchFamily="34" charset="0"/>
              </a:rPr>
              <a:t> </a:t>
            </a:r>
            <a:r>
              <a:rPr lang="ru-RU" sz="2800" b="1" dirty="0">
                <a:solidFill>
                  <a:schemeClr val="tx2">
                    <a:lumMod val="75000"/>
                  </a:schemeClr>
                </a:solidFill>
                <a:latin typeface="Calibri" panose="020F0502020204030204" pitchFamily="34" charset="0"/>
                <a:cs typeface="Calibri" panose="020F0502020204030204" pitchFamily="34" charset="0"/>
              </a:rPr>
              <a:t>Достоинства </a:t>
            </a:r>
            <a:r>
              <a:rPr lang="ru-RU" sz="2800" b="1" dirty="0" smtClean="0">
                <a:solidFill>
                  <a:schemeClr val="tx2">
                    <a:lumMod val="75000"/>
                  </a:schemeClr>
                </a:solidFill>
                <a:latin typeface="Calibri" panose="020F0502020204030204" pitchFamily="34" charset="0"/>
                <a:cs typeface="Calibri" panose="020F0502020204030204" pitchFamily="34" charset="0"/>
              </a:rPr>
              <a:t>метода- относительная дешевизна. </a:t>
            </a:r>
            <a:r>
              <a:rPr lang="ru-RU" sz="2800" b="1" dirty="0">
                <a:solidFill>
                  <a:schemeClr val="tx2">
                    <a:lumMod val="75000"/>
                  </a:schemeClr>
                </a:solidFill>
                <a:latin typeface="Calibri" panose="020F0502020204030204" pitchFamily="34" charset="0"/>
                <a:cs typeface="Calibri" panose="020F0502020204030204" pitchFamily="34" charset="0"/>
              </a:rPr>
              <a:t>Н</a:t>
            </a:r>
            <a:r>
              <a:rPr lang="ru-RU" sz="2800" b="1" dirty="0" smtClean="0">
                <a:solidFill>
                  <a:schemeClr val="tx2">
                    <a:lumMod val="75000"/>
                  </a:schemeClr>
                </a:solidFill>
                <a:latin typeface="Calibri" panose="020F0502020204030204" pitchFamily="34" charset="0"/>
                <a:cs typeface="Calibri" panose="020F0502020204030204" pitchFamily="34" charset="0"/>
              </a:rPr>
              <a:t>едостаток - </a:t>
            </a:r>
            <a:r>
              <a:rPr lang="ru-RU" sz="2800" b="1" dirty="0">
                <a:solidFill>
                  <a:schemeClr val="tx2">
                    <a:lumMod val="75000"/>
                  </a:schemeClr>
                </a:solidFill>
                <a:latin typeface="Calibri" panose="020F0502020204030204" pitchFamily="34" charset="0"/>
                <a:cs typeface="Calibri" panose="020F0502020204030204" pitchFamily="34" charset="0"/>
              </a:rPr>
              <a:t>трудность контроля </a:t>
            </a:r>
            <a:r>
              <a:rPr lang="ru-RU" sz="2800" b="1" dirty="0" smtClean="0">
                <a:solidFill>
                  <a:schemeClr val="tx2">
                    <a:lumMod val="75000"/>
                  </a:schemeClr>
                </a:solidFill>
                <a:latin typeface="Calibri" panose="020F0502020204030204" pitchFamily="34" charset="0"/>
                <a:cs typeface="Calibri" panose="020F0502020204030204" pitchFamily="34" charset="0"/>
              </a:rPr>
              <a:t>достоверности . </a:t>
            </a:r>
            <a:endParaRPr lang="ru-RU" sz="2800" b="1" dirty="0">
              <a:solidFill>
                <a:schemeClr val="tx2">
                  <a:lumMod val="75000"/>
                </a:schemeClr>
              </a:solidFill>
              <a:latin typeface="Calibri" panose="020F0502020204030204" pitchFamily="34" charset="0"/>
              <a:cs typeface="Calibri" panose="020F0502020204030204" pitchFamily="34" charset="0"/>
            </a:endParaRPr>
          </a:p>
          <a:p>
            <a:pPr marL="0" indent="0">
              <a:buNone/>
            </a:pPr>
            <a:endParaRPr lang="ru-RU" dirty="0">
              <a:solidFill>
                <a:schemeClr val="bg2">
                  <a:lumMod val="50000"/>
                </a:schemeClr>
              </a:solidFill>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6419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2315153"/>
            <a:ext cx="10515600" cy="4351338"/>
          </a:xfrm>
        </p:spPr>
        <p:txBody>
          <a:bodyPr/>
          <a:lstStyle/>
          <a:p>
            <a:pPr marL="0" indent="0">
              <a:buNone/>
            </a:pPr>
            <a:r>
              <a:rPr lang="ru-RU" dirty="0" smtClean="0">
                <a:solidFill>
                  <a:schemeClr val="tx2">
                    <a:lumMod val="75000"/>
                  </a:schemeClr>
                </a:solidFill>
              </a:rPr>
              <a:t>1.Основные задачи и направления рекламных исследований</a:t>
            </a:r>
          </a:p>
          <a:p>
            <a:pPr marL="0" indent="0">
              <a:buNone/>
            </a:pPr>
            <a:r>
              <a:rPr lang="ru-RU" dirty="0" smtClean="0">
                <a:solidFill>
                  <a:schemeClr val="tx2">
                    <a:lumMod val="75000"/>
                  </a:schemeClr>
                </a:solidFill>
              </a:rPr>
              <a:t>2.Методы сбора данных и разработка инструментария рекламных исследований</a:t>
            </a:r>
          </a:p>
          <a:p>
            <a:pPr marL="0" indent="0">
              <a:buNone/>
            </a:pPr>
            <a:r>
              <a:rPr lang="ru-RU" dirty="0" smtClean="0">
                <a:solidFill>
                  <a:schemeClr val="tx2">
                    <a:lumMod val="75000"/>
                  </a:schemeClr>
                </a:solidFill>
              </a:rPr>
              <a:t>3.Методы социологических исследований в интернете</a:t>
            </a:r>
            <a:endParaRPr lang="ru-RU" dirty="0">
              <a:solidFill>
                <a:schemeClr val="tx2">
                  <a:lumMod val="75000"/>
                </a:schemeClr>
              </a:solidFill>
            </a:endParaRPr>
          </a:p>
        </p:txBody>
      </p:sp>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289119"/>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61672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8686" y="907292"/>
            <a:ext cx="9987887" cy="5505475"/>
          </a:xfrm>
        </p:spPr>
        <p:txBody>
          <a:bodyPr>
            <a:normAutofit/>
          </a:bodyPr>
          <a:lstStyle/>
          <a:p>
            <a:pPr marL="0" indent="0">
              <a:buNone/>
            </a:pPr>
            <a:r>
              <a:rPr lang="ru-RU" b="1" dirty="0" smtClean="0">
                <a:solidFill>
                  <a:schemeClr val="tx2">
                    <a:lumMod val="75000"/>
                  </a:schemeClr>
                </a:solidFill>
                <a:latin typeface="Calibri" panose="020F0502020204030204" pitchFamily="34" charset="0"/>
                <a:cs typeface="Calibri" panose="020F0502020204030204" pitchFamily="34" charset="0"/>
              </a:rPr>
              <a:t>Информация </a:t>
            </a:r>
            <a:r>
              <a:rPr lang="ru-RU" b="1" dirty="0">
                <a:solidFill>
                  <a:schemeClr val="tx2">
                    <a:lumMod val="75000"/>
                  </a:schemeClr>
                </a:solidFill>
                <a:latin typeface="Calibri" panose="020F0502020204030204" pitchFamily="34" charset="0"/>
                <a:cs typeface="Calibri" panose="020F0502020204030204" pitchFamily="34" charset="0"/>
              </a:rPr>
              <a:t>об объемах и структуре сбыта на </a:t>
            </a:r>
            <a:r>
              <a:rPr lang="ru-RU" b="1" dirty="0" smtClean="0">
                <a:solidFill>
                  <a:schemeClr val="tx2">
                    <a:lumMod val="75000"/>
                  </a:schemeClr>
                </a:solidFill>
                <a:latin typeface="Calibri" panose="020F0502020204030204" pitchFamily="34" charset="0"/>
                <a:cs typeface="Calibri" panose="020F0502020204030204" pitchFamily="34" charset="0"/>
              </a:rPr>
              <a:t>конкретном </a:t>
            </a:r>
            <a:r>
              <a:rPr lang="ru-RU" b="1" dirty="0">
                <a:solidFill>
                  <a:schemeClr val="tx2">
                    <a:lumMod val="75000"/>
                  </a:schemeClr>
                </a:solidFill>
                <a:latin typeface="Calibri" panose="020F0502020204030204" pitchFamily="34" charset="0"/>
                <a:cs typeface="Calibri" panose="020F0502020204030204" pitchFamily="34" charset="0"/>
              </a:rPr>
              <a:t>предприятии розничной торговли может быть получена </a:t>
            </a:r>
            <a:r>
              <a:rPr lang="ru-RU" b="1" dirty="0" smtClean="0">
                <a:solidFill>
                  <a:schemeClr val="tx2">
                    <a:lumMod val="75000"/>
                  </a:schemeClr>
                </a:solidFill>
                <a:latin typeface="Calibri" panose="020F0502020204030204" pitchFamily="34" charset="0"/>
                <a:cs typeface="Calibri" panose="020F0502020204030204" pitchFamily="34" charset="0"/>
              </a:rPr>
              <a:t> по системе </a:t>
            </a:r>
            <a:r>
              <a:rPr lang="ru-RU" b="1" dirty="0">
                <a:solidFill>
                  <a:schemeClr val="tx2">
                    <a:lumMod val="75000"/>
                  </a:schemeClr>
                </a:solidFill>
                <a:latin typeface="Calibri" panose="020F0502020204030204" pitchFamily="34" charset="0"/>
                <a:cs typeface="Calibri" panose="020F0502020204030204" pitchFamily="34" charset="0"/>
              </a:rPr>
              <a:t>универсального товарного кода (УТК), именуемого </a:t>
            </a:r>
            <a:r>
              <a:rPr lang="ru-RU" b="1" dirty="0" smtClean="0">
                <a:solidFill>
                  <a:schemeClr val="tx2">
                    <a:lumMod val="75000"/>
                  </a:schemeClr>
                </a:solidFill>
                <a:latin typeface="Calibri" panose="020F0502020204030204" pitchFamily="34" charset="0"/>
                <a:cs typeface="Calibri" panose="020F0502020204030204" pitchFamily="34" charset="0"/>
              </a:rPr>
              <a:t> </a:t>
            </a:r>
            <a:r>
              <a:rPr lang="ru-RU" b="1" dirty="0" err="1" smtClean="0">
                <a:solidFill>
                  <a:schemeClr val="tx2">
                    <a:lumMod val="75000"/>
                  </a:schemeClr>
                </a:solidFill>
                <a:latin typeface="Calibri" panose="020F0502020204030204" pitchFamily="34" charset="0"/>
                <a:cs typeface="Calibri" panose="020F0502020204030204" pitchFamily="34" charset="0"/>
              </a:rPr>
              <a:t>штрихкодом</a:t>
            </a:r>
            <a:r>
              <a:rPr lang="ru-RU" b="1" dirty="0" smtClean="0">
                <a:solidFill>
                  <a:schemeClr val="tx2">
                    <a:lumMod val="75000"/>
                  </a:schemeClr>
                </a:solidFill>
                <a:latin typeface="Calibri" panose="020F0502020204030204" pitchFamily="34" charset="0"/>
                <a:cs typeface="Calibri" panose="020F0502020204030204" pitchFamily="34" charset="0"/>
              </a:rPr>
              <a:t>.  </a:t>
            </a:r>
            <a:r>
              <a:rPr lang="ru-RU" b="1" dirty="0">
                <a:solidFill>
                  <a:schemeClr val="tx2">
                    <a:lumMod val="75000"/>
                  </a:schemeClr>
                </a:solidFill>
                <a:latin typeface="Calibri" panose="020F0502020204030204" pitchFamily="34" charset="0"/>
                <a:cs typeface="Calibri" panose="020F0502020204030204" pitchFamily="34" charset="0"/>
              </a:rPr>
              <a:t>Считываемая с его помощью информация поступает </a:t>
            </a:r>
            <a:r>
              <a:rPr lang="ru-RU" b="1" dirty="0" smtClean="0">
                <a:solidFill>
                  <a:schemeClr val="tx2">
                    <a:lumMod val="75000"/>
                  </a:schemeClr>
                </a:solidFill>
                <a:latin typeface="Calibri" panose="020F0502020204030204" pitchFamily="34" charset="0"/>
                <a:cs typeface="Calibri" panose="020F0502020204030204" pitchFamily="34" charset="0"/>
              </a:rPr>
              <a:t>непосредственно </a:t>
            </a:r>
            <a:r>
              <a:rPr lang="ru-RU" b="1" dirty="0">
                <a:solidFill>
                  <a:schemeClr val="tx2">
                    <a:lumMod val="75000"/>
                  </a:schemeClr>
                </a:solidFill>
                <a:latin typeface="Calibri" panose="020F0502020204030204" pitchFamily="34" charset="0"/>
                <a:cs typeface="Calibri" panose="020F0502020204030204" pitchFamily="34" charset="0"/>
              </a:rPr>
              <a:t>в центральные компьютеры компании.</a:t>
            </a:r>
          </a:p>
          <a:p>
            <a:pPr marL="0" indent="0">
              <a:buNone/>
            </a:pPr>
            <a:r>
              <a:rPr lang="ru-RU" b="1" dirty="0" smtClean="0">
                <a:solidFill>
                  <a:schemeClr val="tx2">
                    <a:lumMod val="75000"/>
                  </a:schemeClr>
                </a:solidFill>
                <a:latin typeface="Calibri" panose="020F0502020204030204" pitchFamily="34" charset="0"/>
                <a:cs typeface="Calibri" panose="020F0502020204030204" pitchFamily="34" charset="0"/>
              </a:rPr>
              <a:t>В </a:t>
            </a:r>
            <a:r>
              <a:rPr lang="ru-RU" b="1" dirty="0">
                <a:solidFill>
                  <a:schemeClr val="tx2">
                    <a:lumMod val="75000"/>
                  </a:schemeClr>
                </a:solidFill>
                <a:latin typeface="Calibri" panose="020F0502020204030204" pitchFamily="34" charset="0"/>
                <a:cs typeface="Calibri" panose="020F0502020204030204" pitchFamily="34" charset="0"/>
              </a:rPr>
              <a:t>исследовательских </a:t>
            </a:r>
            <a:r>
              <a:rPr lang="ru-RU" b="1" dirty="0" smtClean="0">
                <a:solidFill>
                  <a:schemeClr val="tx2">
                    <a:lumMod val="75000"/>
                  </a:schemeClr>
                </a:solidFill>
                <a:latin typeface="Calibri" panose="020F0502020204030204" pitchFamily="34" charset="0"/>
                <a:cs typeface="Calibri" panose="020F0502020204030204" pitchFamily="34" charset="0"/>
              </a:rPr>
              <a:t>экспериментах </a:t>
            </a:r>
            <a:r>
              <a:rPr lang="ru-RU" b="1" dirty="0">
                <a:solidFill>
                  <a:schemeClr val="tx2">
                    <a:lumMod val="75000"/>
                  </a:schemeClr>
                </a:solidFill>
                <a:latin typeface="Calibri" panose="020F0502020204030204" pitchFamily="34" charset="0"/>
                <a:cs typeface="Calibri" panose="020F0502020204030204" pitchFamily="34" charset="0"/>
              </a:rPr>
              <a:t>используются приборы</a:t>
            </a:r>
            <a:r>
              <a:rPr lang="ru-RU" b="1" dirty="0" smtClean="0">
                <a:solidFill>
                  <a:schemeClr val="tx2">
                    <a:lumMod val="75000"/>
                  </a:schemeClr>
                </a:solidFill>
                <a:latin typeface="Calibri" panose="020F0502020204030204" pitchFamily="34" charset="0"/>
                <a:cs typeface="Calibri" panose="020F0502020204030204" pitchFamily="34" charset="0"/>
              </a:rPr>
              <a:t>, анализирующие реакции </a:t>
            </a:r>
            <a:r>
              <a:rPr lang="ru-RU" b="1" dirty="0">
                <a:solidFill>
                  <a:schemeClr val="tx2">
                    <a:lumMod val="75000"/>
                  </a:schemeClr>
                </a:solidFill>
                <a:latin typeface="Calibri" panose="020F0502020204030204" pitchFamily="34" charset="0"/>
                <a:cs typeface="Calibri" panose="020F0502020204030204" pitchFamily="34" charset="0"/>
              </a:rPr>
              <a:t>человека</a:t>
            </a:r>
            <a:r>
              <a:rPr lang="ru-RU" b="1" dirty="0" smtClean="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b="1" dirty="0" smtClean="0">
                <a:solidFill>
                  <a:schemeClr val="tx2">
                    <a:lumMod val="75000"/>
                  </a:schemeClr>
                </a:solidFill>
                <a:latin typeface="Calibri" panose="020F0502020204030204" pitchFamily="34" charset="0"/>
                <a:cs typeface="Calibri" panose="020F0502020204030204" pitchFamily="34" charset="0"/>
              </a:rPr>
              <a:t> </a:t>
            </a:r>
            <a:r>
              <a:rPr lang="ru-RU" b="1" dirty="0">
                <a:solidFill>
                  <a:schemeClr val="tx2">
                    <a:lumMod val="75000"/>
                  </a:schemeClr>
                </a:solidFill>
                <a:latin typeface="Calibri" panose="020F0502020204030204" pitchFamily="34" charset="0"/>
                <a:cs typeface="Calibri" panose="020F0502020204030204" pitchFamily="34" charset="0"/>
              </a:rPr>
              <a:t>Так, они позволяют следить за тем, как </a:t>
            </a:r>
            <a:r>
              <a:rPr lang="ru-RU" b="1" dirty="0" smtClean="0">
                <a:solidFill>
                  <a:schemeClr val="tx2">
                    <a:lumMod val="75000"/>
                  </a:schemeClr>
                </a:solidFill>
                <a:latin typeface="Calibri" panose="020F0502020204030204" pitchFamily="34" charset="0"/>
                <a:cs typeface="Calibri" panose="020F0502020204030204" pitchFamily="34" charset="0"/>
              </a:rPr>
              <a:t>глаза человека </a:t>
            </a:r>
            <a:r>
              <a:rPr lang="ru-RU" b="1" dirty="0">
                <a:solidFill>
                  <a:schemeClr val="tx2">
                    <a:lumMod val="75000"/>
                  </a:schemeClr>
                </a:solidFill>
                <a:latin typeface="Calibri" panose="020F0502020204030204" pitchFamily="34" charset="0"/>
                <a:cs typeface="Calibri" panose="020F0502020204030204" pitchFamily="34" charset="0"/>
              </a:rPr>
              <a:t>охватывают картинку рекламы, записывать показатели работы мозга, </a:t>
            </a:r>
            <a:r>
              <a:rPr lang="ru-RU" b="1" dirty="0" smtClean="0">
                <a:solidFill>
                  <a:schemeClr val="tx2">
                    <a:lumMod val="75000"/>
                  </a:schemeClr>
                </a:solidFill>
                <a:latin typeface="Calibri" panose="020F0502020204030204" pitchFamily="34" charset="0"/>
                <a:cs typeface="Calibri" panose="020F0502020204030204" pitchFamily="34" charset="0"/>
              </a:rPr>
              <a:t>сокращения </a:t>
            </a:r>
            <a:r>
              <a:rPr lang="ru-RU" b="1" dirty="0">
                <a:solidFill>
                  <a:schemeClr val="tx2">
                    <a:lumMod val="75000"/>
                  </a:schemeClr>
                </a:solidFill>
                <a:latin typeface="Calibri" panose="020F0502020204030204" pitchFamily="34" charset="0"/>
                <a:cs typeface="Calibri" panose="020F0502020204030204" pitchFamily="34" charset="0"/>
              </a:rPr>
              <a:t>лицевых </a:t>
            </a:r>
            <a:r>
              <a:rPr lang="ru-RU" b="1" dirty="0" smtClean="0">
                <a:solidFill>
                  <a:schemeClr val="tx2">
                    <a:lumMod val="75000"/>
                  </a:schemeClr>
                </a:solidFill>
                <a:latin typeface="Calibri" panose="020F0502020204030204" pitchFamily="34" charset="0"/>
                <a:cs typeface="Calibri" panose="020F0502020204030204" pitchFamily="34" charset="0"/>
              </a:rPr>
              <a:t>мышц, </a:t>
            </a:r>
            <a:r>
              <a:rPr lang="ru-RU" b="1" dirty="0">
                <a:solidFill>
                  <a:schemeClr val="tx2">
                    <a:lumMod val="75000"/>
                  </a:schemeClr>
                </a:solidFill>
                <a:latin typeface="Calibri" panose="020F0502020204030204" pitchFamily="34" charset="0"/>
                <a:cs typeface="Calibri" panose="020F0502020204030204" pitchFamily="34" charset="0"/>
              </a:rPr>
              <a:t>в какие моменты морщится лоб, фиксировать </a:t>
            </a:r>
            <a:r>
              <a:rPr lang="ru-RU" b="1" dirty="0" smtClean="0">
                <a:solidFill>
                  <a:schemeClr val="tx2">
                    <a:lumMod val="75000"/>
                  </a:schemeClr>
                </a:solidFill>
                <a:latin typeface="Calibri" panose="020F0502020204030204" pitchFamily="34" charset="0"/>
                <a:cs typeface="Calibri" panose="020F0502020204030204" pitchFamily="34" charset="0"/>
              </a:rPr>
              <a:t>интенсивность </a:t>
            </a:r>
            <a:r>
              <a:rPr lang="ru-RU" b="1" dirty="0">
                <a:solidFill>
                  <a:schemeClr val="tx2">
                    <a:lumMod val="75000"/>
                  </a:schemeClr>
                </a:solidFill>
                <a:latin typeface="Calibri" panose="020F0502020204030204" pitchFamily="34" charset="0"/>
                <a:cs typeface="Calibri" panose="020F0502020204030204" pitchFamily="34" charset="0"/>
              </a:rPr>
              <a:t>потоотделения и т. п.</a:t>
            </a:r>
          </a:p>
          <a:p>
            <a:pPr marL="0" indent="0">
              <a:buNone/>
            </a:pPr>
            <a:endParaRPr lang="ru-RU" b="1" dirty="0">
              <a:solidFill>
                <a:schemeClr val="tx1"/>
              </a:solidFill>
              <a:latin typeface="Arial" panose="020B0604020202020204" pitchFamily="34" charset="0"/>
              <a:cs typeface="Arial" panose="020B0604020202020204" pitchFamily="34" charset="0"/>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605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9226" y="1921585"/>
            <a:ext cx="9987887" cy="5505475"/>
          </a:xfrm>
        </p:spPr>
        <p:txBody>
          <a:bodyPr>
            <a:normAutofit/>
          </a:bodyPr>
          <a:lstStyle/>
          <a:p>
            <a:pPr marL="0" lvl="0" indent="0">
              <a:buNone/>
            </a:pPr>
            <a:r>
              <a:rPr lang="ru-RU" sz="2600" b="1" dirty="0" smtClean="0">
                <a:solidFill>
                  <a:schemeClr val="tx2">
                    <a:lumMod val="75000"/>
                  </a:schemeClr>
                </a:solidFill>
                <a:latin typeface="Calibri" panose="020F0502020204030204" pitchFamily="34" charset="0"/>
                <a:cs typeface="Calibri" panose="020F0502020204030204" pitchFamily="34" charset="0"/>
              </a:rPr>
              <a:t>эксперимент </a:t>
            </a:r>
            <a:r>
              <a:rPr lang="ru-RU" sz="2600" b="1" dirty="0">
                <a:solidFill>
                  <a:schemeClr val="tx2">
                    <a:lumMod val="75000"/>
                  </a:schemeClr>
                </a:solidFill>
                <a:latin typeface="Calibri" panose="020F0502020204030204" pitchFamily="34" charset="0"/>
                <a:cs typeface="Calibri" panose="020F0502020204030204" pitchFamily="34" charset="0"/>
              </a:rPr>
              <a:t>-метод исследования, когда в контролируемых условиях изменяется один или несколько факторов. </a:t>
            </a:r>
          </a:p>
          <a:p>
            <a:pPr marL="0" lvl="0" indent="0" algn="just">
              <a:buNone/>
            </a:pPr>
            <a:r>
              <a:rPr lang="ru-RU" sz="2600" b="1" dirty="0">
                <a:solidFill>
                  <a:schemeClr val="tx2">
                    <a:lumMod val="75000"/>
                  </a:schemeClr>
                </a:solidFill>
                <a:latin typeface="Calibri" panose="020F0502020204030204" pitchFamily="34" charset="0"/>
                <a:cs typeface="Calibri" panose="020F0502020204030204" pitchFamily="34" charset="0"/>
              </a:rPr>
              <a:t>Например, в одном из однотипных магазинов со схожими параметрами используются новые средства рекламы по месту продажи. В других ситуациях всё остается без изменений (т. н. контрольная группа).</a:t>
            </a:r>
          </a:p>
          <a:p>
            <a:pPr marL="0" lvl="0" indent="0">
              <a:buNone/>
            </a:pPr>
            <a:r>
              <a:rPr lang="ru-RU" sz="2600" b="1" dirty="0">
                <a:solidFill>
                  <a:schemeClr val="tx2">
                    <a:lumMod val="75000"/>
                  </a:schemeClr>
                </a:solidFill>
                <a:latin typeface="Calibri" panose="020F0502020204030204" pitchFamily="34" charset="0"/>
                <a:cs typeface="Calibri" panose="020F0502020204030204" pitchFamily="34" charset="0"/>
              </a:rPr>
              <a:t> По истечении определенного времени результаты деятельности этих однотипных магазинов сравниваются. Различия в показателях работы предприятий тщательно анализируются.</a:t>
            </a:r>
          </a:p>
          <a:p>
            <a:pPr marL="0" indent="0">
              <a:buNone/>
            </a:pPr>
            <a:endParaRPr lang="ru-RU" b="1" dirty="0">
              <a:solidFill>
                <a:schemeClr val="tx2">
                  <a:lumMod val="75000"/>
                </a:schemeClr>
              </a:solidFill>
              <a:latin typeface="Arial" panose="020B0604020202020204" pitchFamily="34" charset="0"/>
              <a:cs typeface="Arial" panose="020B0604020202020204" pitchFamily="34" charset="0"/>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 name="TextBox 1"/>
          <p:cNvSpPr txBox="1"/>
          <p:nvPr/>
        </p:nvSpPr>
        <p:spPr>
          <a:xfrm>
            <a:off x="4162567" y="1134699"/>
            <a:ext cx="2810000" cy="584775"/>
          </a:xfrm>
          <a:prstGeom prst="rect">
            <a:avLst/>
          </a:prstGeom>
          <a:noFill/>
        </p:spPr>
        <p:txBody>
          <a:bodyPr wrap="none" rtlCol="0">
            <a:spAutoFit/>
          </a:bodyPr>
          <a:lstStyle/>
          <a:p>
            <a:r>
              <a:rPr lang="ru-RU" sz="3200" b="1" dirty="0" smtClean="0">
                <a:solidFill>
                  <a:schemeClr val="tx2">
                    <a:lumMod val="75000"/>
                  </a:schemeClr>
                </a:solidFill>
                <a:latin typeface="Calibri" panose="020F0502020204030204" pitchFamily="34" charset="0"/>
                <a:cs typeface="Calibri" panose="020F0502020204030204" pitchFamily="34" charset="0"/>
              </a:rPr>
              <a:t>ЭКСПЕРИМЕНТ</a:t>
            </a:r>
            <a:endParaRPr lang="ru-RU" sz="3200" b="1" dirty="0">
              <a:solidFill>
                <a:schemeClr val="tx2">
                  <a:lumMod val="7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62650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9932" y="1462169"/>
            <a:ext cx="10032135" cy="5030019"/>
          </a:xfrm>
        </p:spPr>
        <p:txBody>
          <a:bodyPr>
            <a:normAutofit/>
          </a:bodyPr>
          <a:lstStyle/>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В ходе эксперимента могут использоваться исследовательские приборы.</a:t>
            </a:r>
          </a:p>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 В последние годы применяется технология ай-</a:t>
            </a:r>
            <a:r>
              <a:rPr lang="ru-RU" sz="2800" b="1" dirty="0" err="1">
                <a:solidFill>
                  <a:schemeClr val="tx2">
                    <a:lumMod val="75000"/>
                  </a:schemeClr>
                </a:solidFill>
                <a:latin typeface="Calibri" panose="020F0502020204030204" pitchFamily="34" charset="0"/>
                <a:cs typeface="Calibri" panose="020F0502020204030204" pitchFamily="34" charset="0"/>
              </a:rPr>
              <a:t>треккинга</a:t>
            </a:r>
            <a:r>
              <a:rPr lang="ru-RU" sz="2800" b="1" dirty="0">
                <a:solidFill>
                  <a:schemeClr val="tx2">
                    <a:lumMod val="75000"/>
                  </a:schemeClr>
                </a:solidFill>
                <a:latin typeface="Calibri" panose="020F0502020204030204" pitchFamily="34" charset="0"/>
                <a:cs typeface="Calibri" panose="020F0502020204030204" pitchFamily="34" charset="0"/>
              </a:rPr>
              <a:t> (</a:t>
            </a:r>
            <a:r>
              <a:rPr lang="en-US" sz="2800" b="1" dirty="0">
                <a:solidFill>
                  <a:schemeClr val="tx2">
                    <a:lumMod val="75000"/>
                  </a:schemeClr>
                </a:solidFill>
                <a:latin typeface="Calibri" panose="020F0502020204030204" pitchFamily="34" charset="0"/>
                <a:cs typeface="Calibri" panose="020F0502020204030204" pitchFamily="34" charset="0"/>
              </a:rPr>
              <a:t>eye tracking</a:t>
            </a:r>
            <a:r>
              <a:rPr lang="ru-RU" sz="2800" b="1" dirty="0">
                <a:solidFill>
                  <a:schemeClr val="tx2">
                    <a:lumMod val="75000"/>
                  </a:schemeClr>
                </a:solidFill>
                <a:latin typeface="Calibri" panose="020F0502020204030204" pitchFamily="34" charset="0"/>
                <a:cs typeface="Calibri" panose="020F0502020204030204" pitchFamily="34" charset="0"/>
              </a:rPr>
              <a:t>).</a:t>
            </a:r>
          </a:p>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 Прибор ай-</a:t>
            </a:r>
            <a:r>
              <a:rPr lang="ru-RU" sz="2800" b="1" dirty="0" err="1">
                <a:solidFill>
                  <a:schemeClr val="tx2">
                    <a:lumMod val="75000"/>
                  </a:schemeClr>
                </a:solidFill>
                <a:latin typeface="Calibri" panose="020F0502020204030204" pitchFamily="34" charset="0"/>
                <a:cs typeface="Calibri" panose="020F0502020204030204" pitchFamily="34" charset="0"/>
              </a:rPr>
              <a:t>трекер</a:t>
            </a:r>
            <a:r>
              <a:rPr lang="ru-RU" sz="2800" b="1" dirty="0">
                <a:solidFill>
                  <a:schemeClr val="tx2">
                    <a:lumMod val="75000"/>
                  </a:schemeClr>
                </a:solidFill>
                <a:latin typeface="Calibri" panose="020F0502020204030204" pitchFamily="34" charset="0"/>
                <a:cs typeface="Calibri" panose="020F0502020204030204" pitchFamily="34" charset="0"/>
              </a:rPr>
              <a:t> - компьютер с инфракрасной камерой и программным обеспечением, которое </a:t>
            </a:r>
            <a:r>
              <a:rPr lang="ru-RU" sz="2800" b="1" dirty="0" err="1">
                <a:solidFill>
                  <a:schemeClr val="tx2">
                    <a:lumMod val="75000"/>
                  </a:schemeClr>
                </a:solidFill>
                <a:latin typeface="Calibri" panose="020F0502020204030204" pitchFamily="34" charset="0"/>
                <a:cs typeface="Calibri" panose="020F0502020204030204" pitchFamily="34" charset="0"/>
              </a:rPr>
              <a:t>опредепяет</a:t>
            </a:r>
            <a:r>
              <a:rPr lang="ru-RU" sz="2800" b="1" dirty="0">
                <a:solidFill>
                  <a:schemeClr val="tx2">
                    <a:lumMod val="75000"/>
                  </a:schemeClr>
                </a:solidFill>
                <a:latin typeface="Calibri" panose="020F0502020204030204" pitchFamily="34" charset="0"/>
                <a:cs typeface="Calibri" panose="020F0502020204030204" pitchFamily="34" charset="0"/>
              </a:rPr>
              <a:t> особенности глаза, распознает и фиксирует движения глазных яблок участника эксперимента.</a:t>
            </a: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1481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47651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7851" y="923280"/>
            <a:ext cx="8796297" cy="6896888"/>
          </a:xfrm>
        </p:spPr>
        <p:txBody>
          <a:bodyPr>
            <a:noAutofit/>
          </a:bodyPr>
          <a:lstStyle/>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Прибор дает ответы на вопросы, насколько хорошо реклама привлекает и удерживает внимание потребителей:</a:t>
            </a:r>
          </a:p>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 какие элементы (зоны) тестируемого объекта привлекают наибольшее внимание , а какие остаются незамеченными;</a:t>
            </a:r>
          </a:p>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 каков порядок (очередность) просмотра элементов рекламного сообщения;</a:t>
            </a:r>
          </a:p>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 сколько времени потребитель тратит на просмотр интересующих его эле-</a:t>
            </a:r>
            <a:br>
              <a:rPr lang="ru-RU" sz="2200" b="1" dirty="0">
                <a:solidFill>
                  <a:schemeClr val="tx2">
                    <a:lumMod val="75000"/>
                  </a:schemeClr>
                </a:solidFill>
                <a:latin typeface="Calibri" panose="020F0502020204030204" pitchFamily="34" charset="0"/>
                <a:cs typeface="Calibri" panose="020F0502020204030204" pitchFamily="34" charset="0"/>
              </a:rPr>
            </a:br>
            <a:r>
              <a:rPr lang="ru-RU" sz="2200" b="1" dirty="0">
                <a:solidFill>
                  <a:schemeClr val="tx2">
                    <a:lumMod val="75000"/>
                  </a:schemeClr>
                </a:solidFill>
                <a:latin typeface="Calibri" panose="020F0502020204030204" pitchFamily="34" charset="0"/>
                <a:cs typeface="Calibri" panose="020F0502020204030204" pitchFamily="34" charset="0"/>
              </a:rPr>
              <a:t>ментов; тем самым определяется заинтересованность потребителя;</a:t>
            </a:r>
          </a:p>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 какова эмоциональная реакция потребителя (определяется на основе измерения диаметра зрачка респондента);</a:t>
            </a:r>
          </a:p>
          <a:p>
            <a:pPr marL="0" indent="0">
              <a:buNone/>
            </a:pPr>
            <a:r>
              <a:rPr lang="ru-RU" sz="2200" b="1" dirty="0">
                <a:solidFill>
                  <a:schemeClr val="tx2">
                    <a:lumMod val="75000"/>
                  </a:schemeClr>
                </a:solidFill>
                <a:latin typeface="Calibri" panose="020F0502020204030204" pitchFamily="34" charset="0"/>
                <a:cs typeface="Calibri" panose="020F0502020204030204" pitchFamily="34" charset="0"/>
              </a:rPr>
              <a:t>♦ доставляет ли конкретное РО изначально запланированную </a:t>
            </a:r>
            <a:r>
              <a:rPr lang="ru-RU" b="1" dirty="0">
                <a:solidFill>
                  <a:schemeClr val="tx2">
                    <a:lumMod val="75000"/>
                  </a:schemeClr>
                </a:solidFill>
                <a:latin typeface="Calibri" panose="020F0502020204030204" pitchFamily="34" charset="0"/>
                <a:cs typeface="Calibri" panose="020F0502020204030204" pitchFamily="34" charset="0"/>
              </a:rPr>
              <a:t>рекламную информацию до потребителей.</a:t>
            </a: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26539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7144" y="4512122"/>
            <a:ext cx="8229600" cy="1257003"/>
          </a:xfrm>
        </p:spPr>
        <p:txBody>
          <a:bodyPr>
            <a:normAutofit/>
          </a:bodyPr>
          <a:lstStyle/>
          <a:p>
            <a:pPr marL="0" indent="0">
              <a:buNone/>
            </a:pPr>
            <a:r>
              <a:rPr lang="ru-RU" sz="2000" b="1" dirty="0">
                <a:solidFill>
                  <a:schemeClr val="tx2">
                    <a:lumMod val="75000"/>
                  </a:schemeClr>
                </a:solidFill>
                <a:latin typeface="Calibri" panose="020F0502020204030204" pitchFamily="34" charset="0"/>
                <a:cs typeface="Calibri" panose="020F0502020204030204" pitchFamily="34" charset="0"/>
              </a:rPr>
              <a:t>Снимок с экрана монитора, на котором видны траектория и интенсивность рассматривания отдельных зон рекламной листовки. </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4079" y="1840093"/>
            <a:ext cx="3818851" cy="2219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531290" y="1122745"/>
            <a:ext cx="2340449" cy="461665"/>
          </a:xfrm>
          <a:prstGeom prst="rect">
            <a:avLst/>
          </a:prstGeom>
        </p:spPr>
        <p:txBody>
          <a:bodyPr wrap="none">
            <a:spAutoFit/>
          </a:bodyPr>
          <a:lstStyle/>
          <a:p>
            <a:r>
              <a:rPr lang="ru-RU" sz="2400" b="1" dirty="0">
                <a:solidFill>
                  <a:schemeClr val="tx2">
                    <a:lumMod val="75000"/>
                  </a:schemeClr>
                </a:solidFill>
                <a:latin typeface="Calibri" panose="020F0502020204030204" pitchFamily="34" charset="0"/>
                <a:cs typeface="Calibri" panose="020F0502020204030204" pitchFamily="34" charset="0"/>
              </a:rPr>
              <a:t>ВИЗУАЛИЗАЦИЯ</a:t>
            </a:r>
          </a:p>
        </p:txBody>
      </p:sp>
      <p:sp>
        <p:nvSpPr>
          <p:cNvPr id="7" name="Прямоугольник 6"/>
          <p:cNvSpPr/>
          <p:nvPr/>
        </p:nvSpPr>
        <p:spPr>
          <a:xfrm>
            <a:off x="5632887" y="1970105"/>
            <a:ext cx="4896544" cy="2308324"/>
          </a:xfrm>
          <a:prstGeom prst="rect">
            <a:avLst/>
          </a:prstGeom>
        </p:spPr>
        <p:txBody>
          <a:bodyPr wrap="square">
            <a:spAutoFit/>
          </a:bodyPr>
          <a:lstStyle/>
          <a:p>
            <a:r>
              <a:rPr lang="ru-RU" sz="2400" b="1" dirty="0">
                <a:solidFill>
                  <a:schemeClr val="tx2">
                    <a:lumMod val="75000"/>
                  </a:schemeClr>
                </a:solidFill>
                <a:latin typeface="Calibri" panose="020F0502020204030204" pitchFamily="34" charset="0"/>
                <a:cs typeface="Calibri" panose="020F0502020204030204" pitchFamily="34" charset="0"/>
              </a:rPr>
              <a:t>Отображает последовательность перемещения, очередность и длительность фиксации взгляда. </a:t>
            </a:r>
          </a:p>
          <a:p>
            <a:r>
              <a:rPr lang="ru-RU" sz="2400" b="1" dirty="0">
                <a:solidFill>
                  <a:schemeClr val="tx2">
                    <a:lumMod val="75000"/>
                  </a:schemeClr>
                </a:solidFill>
                <a:latin typeface="Calibri" panose="020F0502020204030204" pitchFamily="34" charset="0"/>
                <a:cs typeface="Calibri" panose="020F0502020204030204" pitchFamily="34" charset="0"/>
              </a:rPr>
              <a:t>Отображает движения взгляда каждого респондента в отдельности.</a:t>
            </a:r>
          </a:p>
        </p:txBody>
      </p:sp>
      <p:sp>
        <p:nvSpPr>
          <p:cNvPr id="6" name="Блок-схема: процесс 5"/>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8" name="Блок-схема: процесс 7"/>
          <p:cNvSpPr/>
          <p:nvPr/>
        </p:nvSpPr>
        <p:spPr>
          <a:xfrm>
            <a:off x="0" y="600729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10503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1027" y="1936073"/>
            <a:ext cx="10071648" cy="5145435"/>
          </a:xfrm>
        </p:spPr>
        <p:txBody>
          <a:bodyPr>
            <a:normAutofit/>
          </a:bodyPr>
          <a:lstStyle/>
          <a:p>
            <a:pPr marL="0" indent="0" algn="just">
              <a:buNone/>
            </a:pPr>
            <a:r>
              <a:rPr lang="ru-RU" sz="2800" b="1" dirty="0">
                <a:solidFill>
                  <a:schemeClr val="tx2">
                    <a:lumMod val="75000"/>
                  </a:schemeClr>
                </a:solidFill>
                <a:latin typeface="Calibri" panose="020F0502020204030204" pitchFamily="34" charset="0"/>
                <a:cs typeface="Calibri" panose="020F0502020204030204" pitchFamily="34" charset="0"/>
              </a:rPr>
              <a:t>Новая технология в рекламных исследованиях -</a:t>
            </a:r>
            <a:r>
              <a:rPr lang="en-US" sz="2800" b="1" dirty="0">
                <a:solidFill>
                  <a:schemeClr val="tx2">
                    <a:lumMod val="75000"/>
                  </a:schemeClr>
                </a:solidFill>
                <a:latin typeface="Calibri" panose="020F0502020204030204" pitchFamily="34" charset="0"/>
                <a:cs typeface="Calibri" panose="020F0502020204030204" pitchFamily="34" charset="0"/>
              </a:rPr>
              <a:t>LAB </a:t>
            </a:r>
            <a:r>
              <a:rPr lang="ru-RU" sz="2800" b="1" dirty="0">
                <a:solidFill>
                  <a:schemeClr val="tx2">
                    <a:lumMod val="75000"/>
                  </a:schemeClr>
                </a:solidFill>
                <a:latin typeface="Calibri" panose="020F0502020204030204" pitchFamily="34" charset="0"/>
                <a:cs typeface="Calibri" panose="020F0502020204030204" pitchFamily="34" charset="0"/>
              </a:rPr>
              <a:t>технология </a:t>
            </a:r>
            <a:r>
              <a:rPr lang="en-US" sz="2800" b="1" dirty="0">
                <a:solidFill>
                  <a:schemeClr val="tx2">
                    <a:lumMod val="75000"/>
                  </a:schemeClr>
                </a:solidFill>
                <a:latin typeface="Calibri" panose="020F0502020204030204" pitchFamily="34" charset="0"/>
                <a:cs typeface="Calibri" panose="020F0502020204030204" pitchFamily="34" charset="0"/>
              </a:rPr>
              <a:t>Biometric Consumer Research</a:t>
            </a:r>
            <a:r>
              <a:rPr lang="ru-RU" sz="2800" b="1" dirty="0">
                <a:solidFill>
                  <a:schemeClr val="tx2">
                    <a:lumMod val="75000"/>
                  </a:schemeClr>
                </a:solidFill>
                <a:latin typeface="Calibri" panose="020F0502020204030204" pitchFamily="34" charset="0"/>
                <a:cs typeface="Calibri" panose="020F0502020204030204" pitchFamily="34" charset="0"/>
              </a:rPr>
              <a:t>, разработанная совместно с </a:t>
            </a:r>
            <a:r>
              <a:rPr lang="ru-RU" sz="2800" b="1" dirty="0" err="1">
                <a:solidFill>
                  <a:schemeClr val="tx2">
                    <a:lumMod val="75000"/>
                  </a:schemeClr>
                </a:solidFill>
                <a:latin typeface="Calibri" panose="020F0502020204030204" pitchFamily="34" charset="0"/>
                <a:cs typeface="Calibri" panose="020F0502020204030204" pitchFamily="34" charset="0"/>
              </a:rPr>
              <a:t>амер</a:t>
            </a:r>
            <a:r>
              <a:rPr lang="ru-RU" sz="2800" b="1" dirty="0">
                <a:solidFill>
                  <a:schemeClr val="tx2">
                    <a:lumMod val="75000"/>
                  </a:schemeClr>
                </a:solidFill>
                <a:latin typeface="Calibri" panose="020F0502020204030204" pitchFamily="34" charset="0"/>
                <a:cs typeface="Calibri" panose="020F0502020204030204" pitchFamily="34" charset="0"/>
              </a:rPr>
              <a:t>. специалистами. Из-за внешнего сходства с «детектором лжи» и общих принципов функционирования данный прибор получил неофициальное название «детектор рекламы».</a:t>
            </a: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23588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6225" y="1845861"/>
            <a:ext cx="10972800" cy="4525963"/>
          </a:xfrm>
        </p:spPr>
        <p:txBody>
          <a:bodyPr>
            <a:normAutofit/>
          </a:bodyPr>
          <a:lstStyle/>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Пример эксперимента по продаже - метод </a:t>
            </a:r>
            <a:r>
              <a:rPr lang="ru-RU" sz="2800" b="1" dirty="0" err="1">
                <a:solidFill>
                  <a:schemeClr val="tx2">
                    <a:lumMod val="75000"/>
                  </a:schemeClr>
                </a:solidFill>
                <a:latin typeface="Calibri" panose="020F0502020204030204" pitchFamily="34" charset="0"/>
                <a:cs typeface="Calibri" panose="020F0502020204030204" pitchFamily="34" charset="0"/>
              </a:rPr>
              <a:t>предтестирования</a:t>
            </a:r>
            <a:r>
              <a:rPr lang="ru-RU" sz="2800" b="1" dirty="0">
                <a:solidFill>
                  <a:schemeClr val="tx2">
                    <a:lumMod val="75000"/>
                  </a:schemeClr>
                </a:solidFill>
                <a:latin typeface="Calibri" panose="020F0502020204030204" pitchFamily="34" charset="0"/>
                <a:cs typeface="Calibri" panose="020F0502020204030204" pitchFamily="34" charset="0"/>
              </a:rPr>
              <a:t> </a:t>
            </a:r>
          </a:p>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Альтернативные варианты обращений демонстрируются в различных регионах. В процессе такой пробной рекламной кампании, и особенно после нее, производится анализ ее эффективности, определяется, какой же из вариантов следует предпочесть.</a:t>
            </a:r>
          </a:p>
        </p:txBody>
      </p:sp>
      <p:pic>
        <p:nvPicPr>
          <p:cNvPr id="2" name="Рисунок 1"/>
          <p:cNvPicPr>
            <a:picLocks noChangeAspect="1"/>
          </p:cNvPicPr>
          <p:nvPr/>
        </p:nvPicPr>
        <p:blipFill>
          <a:blip r:embed="rId2"/>
          <a:stretch>
            <a:fillRect/>
          </a:stretch>
        </p:blipFill>
        <p:spPr>
          <a:xfrm>
            <a:off x="0" y="0"/>
            <a:ext cx="12205250" cy="768163"/>
          </a:xfrm>
          <a:prstGeom prst="rect">
            <a:avLst/>
          </a:prstGeom>
        </p:spPr>
      </p:pic>
      <p:sp>
        <p:nvSpPr>
          <p:cNvPr id="4" name="Блок-схема: процесс 3"/>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46569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9600" y="2610136"/>
            <a:ext cx="10972800" cy="4525963"/>
          </a:xfrm>
        </p:spPr>
        <p:txBody>
          <a:bodyPr>
            <a:normAutofit/>
          </a:bodyPr>
          <a:lstStyle/>
          <a:p>
            <a:pPr marL="0" indent="0">
              <a:buNone/>
            </a:pPr>
            <a:r>
              <a:rPr lang="ru-RU" sz="2800" b="1" dirty="0">
                <a:solidFill>
                  <a:schemeClr val="tx2">
                    <a:lumMod val="75000"/>
                  </a:schemeClr>
                </a:solidFill>
                <a:latin typeface="Calibri" panose="020F0502020204030204" pitchFamily="34" charset="0"/>
                <a:cs typeface="Calibri" panose="020F0502020204030204" pitchFamily="34" charset="0"/>
              </a:rPr>
              <a:t>После окончания основных мероприятий рекламной кампании проводятся исследования ее эффективности, получившие название </a:t>
            </a:r>
            <a:r>
              <a:rPr lang="ru-RU" sz="2800" b="1" dirty="0" err="1" smtClean="0">
                <a:solidFill>
                  <a:schemeClr val="tx2">
                    <a:lumMod val="75000"/>
                  </a:schemeClr>
                </a:solidFill>
                <a:latin typeface="Calibri" panose="020F0502020204030204" pitchFamily="34" charset="0"/>
                <a:cs typeface="Calibri" panose="020F0502020204030204" pitchFamily="34" charset="0"/>
              </a:rPr>
              <a:t>посттестирование</a:t>
            </a:r>
            <a:r>
              <a:rPr lang="ru-RU" sz="2800" b="1" dirty="0">
                <a:solidFill>
                  <a:schemeClr val="tx2">
                    <a:lumMod val="75000"/>
                  </a:schemeClr>
                </a:solidFill>
                <a:latin typeface="Calibri" panose="020F0502020204030204" pitchFamily="34" charset="0"/>
                <a:cs typeface="Calibri" panose="020F0502020204030204" pitchFamily="34" charset="0"/>
              </a:rPr>
              <a:t>. </a:t>
            </a: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216879"/>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68328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41612" y="2091520"/>
            <a:ext cx="10972800" cy="4525963"/>
          </a:xfrm>
        </p:spPr>
        <p:txBody>
          <a:bodyPr>
            <a:normAutofit/>
          </a:bodyPr>
          <a:lstStyle/>
          <a:p>
            <a:pPr marL="0" indent="0">
              <a:buNone/>
            </a:pPr>
            <a:r>
              <a:rPr lang="ru-RU" sz="2800" b="1" dirty="0">
                <a:solidFill>
                  <a:schemeClr val="accent1">
                    <a:lumMod val="75000"/>
                  </a:schemeClr>
                </a:solidFill>
                <a:latin typeface="Calibri" panose="020F0502020204030204" pitchFamily="34" charset="0"/>
                <a:cs typeface="Calibri" panose="020F0502020204030204" pitchFamily="34" charset="0"/>
              </a:rPr>
              <a:t>Технология позволяет изучать воздействие ТВ-роликов на респондентов путем комплексного измерения </a:t>
            </a:r>
            <a:r>
              <a:rPr lang="ru-RU" sz="2800" b="1" dirty="0" err="1">
                <a:solidFill>
                  <a:schemeClr val="accent1">
                    <a:lumMod val="75000"/>
                  </a:schemeClr>
                </a:solidFill>
                <a:latin typeface="Calibri" panose="020F0502020204030204" pitchFamily="34" charset="0"/>
                <a:cs typeface="Calibri" panose="020F0502020204030204" pitchFamily="34" charset="0"/>
              </a:rPr>
              <a:t>биопараметров</a:t>
            </a:r>
            <a:r>
              <a:rPr lang="ru-RU" sz="2800" b="1" dirty="0">
                <a:solidFill>
                  <a:schemeClr val="accent1">
                    <a:lumMod val="75000"/>
                  </a:schemeClr>
                </a:solidFill>
                <a:latin typeface="Calibri" panose="020F0502020204030204" pitchFamily="34" charset="0"/>
                <a:cs typeface="Calibri" panose="020F0502020204030204" pitchFamily="34" charset="0"/>
              </a:rPr>
              <a:t> мозга, кожи и мускульной системы.</a:t>
            </a:r>
            <a:br>
              <a:rPr lang="ru-RU" sz="2800" b="1" dirty="0">
                <a:solidFill>
                  <a:schemeClr val="accent1">
                    <a:lumMod val="75000"/>
                  </a:schemeClr>
                </a:solidFill>
                <a:latin typeface="Calibri" panose="020F0502020204030204" pitchFamily="34" charset="0"/>
                <a:cs typeface="Calibri" panose="020F0502020204030204" pitchFamily="34" charset="0"/>
              </a:rPr>
            </a:br>
            <a:r>
              <a:rPr lang="ru-RU" sz="2800" b="1" dirty="0">
                <a:solidFill>
                  <a:schemeClr val="accent1">
                    <a:lumMod val="75000"/>
                  </a:schemeClr>
                </a:solidFill>
                <a:latin typeface="Calibri" panose="020F0502020204030204" pitchFamily="34" charset="0"/>
                <a:cs typeface="Calibri" panose="020F0502020204030204" pitchFamily="34" charset="0"/>
              </a:rPr>
              <a:t>Процесс тестирования не утомителен для респондентов: на лице и на двух пальцах каждого из них устанавливают датчики, на голову надевают специальный матерчатый шлем.</a:t>
            </a: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00108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9725" y="3382915"/>
            <a:ext cx="10972800" cy="4525963"/>
          </a:xfrm>
        </p:spPr>
        <p:txBody>
          <a:bodyPr>
            <a:normAutofit/>
          </a:bodyPr>
          <a:lstStyle/>
          <a:p>
            <a:pPr marL="0" lvl="0" indent="0">
              <a:buNone/>
            </a:pPr>
            <a:r>
              <a:rPr lang="ru-RU" sz="2800" b="1" dirty="0">
                <a:solidFill>
                  <a:schemeClr val="accent1">
                    <a:lumMod val="75000"/>
                  </a:schemeClr>
                </a:solidFill>
                <a:latin typeface="Calibri" panose="020F0502020204030204" pitchFamily="34" charset="0"/>
                <a:cs typeface="Calibri" panose="020F0502020204030204" pitchFamily="34" charset="0"/>
              </a:rPr>
              <a:t>В числе наиболее часто используемых исследовательских методов, которые применяются в ходе процедуры </a:t>
            </a:r>
            <a:r>
              <a:rPr lang="ru-RU" sz="2800" b="1" dirty="0" err="1">
                <a:solidFill>
                  <a:schemeClr val="accent1">
                    <a:lumMod val="75000"/>
                  </a:schemeClr>
                </a:solidFill>
                <a:latin typeface="Calibri" panose="020F0502020204030204" pitchFamily="34" charset="0"/>
                <a:cs typeface="Calibri" panose="020F0502020204030204" pitchFamily="34" charset="0"/>
              </a:rPr>
              <a:t>претестинга</a:t>
            </a:r>
            <a:r>
              <a:rPr lang="ru-RU" sz="2800" b="1" dirty="0">
                <a:solidFill>
                  <a:schemeClr val="accent1">
                    <a:lumMod val="75000"/>
                  </a:schemeClr>
                </a:solidFill>
                <a:latin typeface="Calibri" panose="020F0502020204030204" pitchFamily="34" charset="0"/>
                <a:cs typeface="Calibri" panose="020F0502020204030204" pitchFamily="34" charset="0"/>
              </a:rPr>
              <a:t>, следует в первую очередь назвать метод фокус-группы.</a:t>
            </a:r>
          </a:p>
          <a:p>
            <a:pPr marL="0" indent="0">
              <a:buNone/>
            </a:pPr>
            <a:endParaRPr lang="ru-RU" sz="3200" b="1" dirty="0">
              <a:solidFill>
                <a:schemeClr val="accent1">
                  <a:lumMod val="75000"/>
                </a:schemeClr>
              </a:solidFill>
              <a:latin typeface="Calibri" panose="020F0502020204030204" pitchFamily="34" charset="0"/>
              <a:cs typeface="Calibri" panose="020F0502020204030204" pitchFamily="34" charset="0"/>
            </a:endParaRPr>
          </a:p>
        </p:txBody>
      </p:sp>
      <p:sp>
        <p:nvSpPr>
          <p:cNvPr id="4" name="Блок-схема: процесс 3"/>
          <p:cNvSpPr/>
          <p:nvPr/>
        </p:nvSpPr>
        <p:spPr>
          <a:xfrm>
            <a:off x="0" y="0"/>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Блок-схема: процесс 4"/>
          <p:cNvSpPr/>
          <p:nvPr/>
        </p:nvSpPr>
        <p:spPr>
          <a:xfrm>
            <a:off x="0" y="6103257"/>
            <a:ext cx="12192000" cy="754743"/>
          </a:xfrm>
          <a:prstGeom prst="flowChartProcess">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 name="Прямоугольник 5"/>
          <p:cNvSpPr/>
          <p:nvPr/>
        </p:nvSpPr>
        <p:spPr>
          <a:xfrm>
            <a:off x="3212441" y="2070427"/>
            <a:ext cx="5229188" cy="523220"/>
          </a:xfrm>
          <a:prstGeom prst="rect">
            <a:avLst/>
          </a:prstGeom>
        </p:spPr>
        <p:txBody>
          <a:bodyPr wrap="none">
            <a:spAutoFit/>
          </a:bodyPr>
          <a:lstStyle/>
          <a:p>
            <a:r>
              <a:rPr lang="ru-RU" sz="2800" b="1" dirty="0">
                <a:solidFill>
                  <a:schemeClr val="accent1">
                    <a:lumMod val="75000"/>
                  </a:schemeClr>
                </a:solidFill>
                <a:latin typeface="Calibri" panose="020F0502020204030204" pitchFamily="34" charset="0"/>
                <a:cs typeface="Calibri" panose="020F0502020204030204" pitchFamily="34" charset="0"/>
              </a:rPr>
              <a:t>СПЕЦИАЛЬНЫЕ ИССЛЕДОВАНИЯ</a:t>
            </a:r>
          </a:p>
        </p:txBody>
      </p:sp>
    </p:spTree>
    <p:extLst>
      <p:ext uri="{BB962C8B-B14F-4D97-AF65-F5344CB8AC3E}">
        <p14:creationId xmlns:p14="http://schemas.microsoft.com/office/powerpoint/2010/main" val="2266141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5607399" y="2191688"/>
            <a:ext cx="6096000" cy="2862322"/>
          </a:xfrm>
          <a:prstGeom prst="rect">
            <a:avLst/>
          </a:prstGeom>
        </p:spPr>
        <p:txBody>
          <a:bodyPr>
            <a:spAutoFit/>
          </a:bodyPr>
          <a:lstStyle/>
          <a:p>
            <a:r>
              <a:rPr lang="ru-RU" b="1" dirty="0" smtClean="0">
                <a:solidFill>
                  <a:schemeClr val="tx2"/>
                </a:solidFill>
                <a:cs typeface="Times New Roman" panose="02020603050405020304" pitchFamily="18" charset="0"/>
              </a:rPr>
              <a:t>Маркетинговый  подход  –  применяется  с  конца   60-х   гг.  ХХ века. Основан на целевом сборе информации и рыночных явлениях и группах потребителей в контексте изменения рынков конкретных товаров и услуг. Особенности проведения: строго научные процедуры, заимствованные в эмпирической социологии, которые дополняются краткосрочным и долгосрочным прогнозированием рынка. Маркетинговые исследования всегда являются основанием для принятия управленческих решений.</a:t>
            </a:r>
            <a:endParaRPr lang="ru-RU" b="1" dirty="0">
              <a:solidFill>
                <a:schemeClr val="tx2"/>
              </a:solidFill>
              <a:cs typeface="Times New Roman" panose="02020603050405020304" pitchFamily="18" charset="0"/>
            </a:endParaRPr>
          </a:p>
        </p:txBody>
      </p:sp>
      <p:pic>
        <p:nvPicPr>
          <p:cNvPr id="6" name="Рисунок 5"/>
          <p:cNvPicPr>
            <a:picLocks noChangeAspect="1"/>
          </p:cNvPicPr>
          <p:nvPr/>
        </p:nvPicPr>
        <p:blipFill>
          <a:blip r:embed="rId2"/>
          <a:stretch>
            <a:fillRect/>
          </a:stretch>
        </p:blipFill>
        <p:spPr>
          <a:xfrm>
            <a:off x="1059107" y="1126982"/>
            <a:ext cx="3743325" cy="4552950"/>
          </a:xfrm>
          <a:prstGeom prst="rect">
            <a:avLst/>
          </a:prstGeom>
        </p:spPr>
      </p:pic>
      <p:sp>
        <p:nvSpPr>
          <p:cNvPr id="7" name="TextBox 6"/>
          <p:cNvSpPr txBox="1"/>
          <p:nvPr/>
        </p:nvSpPr>
        <p:spPr>
          <a:xfrm>
            <a:off x="3938194" y="1126982"/>
            <a:ext cx="7994176" cy="400110"/>
          </a:xfrm>
          <a:prstGeom prst="rect">
            <a:avLst/>
          </a:prstGeom>
          <a:noFill/>
        </p:spPr>
        <p:txBody>
          <a:bodyPr wrap="none" rtlCol="0">
            <a:spAutoFit/>
          </a:bodyPr>
          <a:lstStyle/>
          <a:p>
            <a:r>
              <a:rPr lang="ru-RU" sz="2000" b="1" dirty="0" smtClean="0">
                <a:solidFill>
                  <a:schemeClr val="tx2">
                    <a:lumMod val="75000"/>
                  </a:schemeClr>
                </a:solidFill>
              </a:rPr>
              <a:t>1.ОСНОВНЫЕ ЗАДАЧИ И НАПРАВЛЕНИЯ РЕКЛАМНЫХ ИССЛЕДОВАНИЙ</a:t>
            </a:r>
            <a:endParaRPr lang="ru-RU" sz="2000" b="1" dirty="0">
              <a:solidFill>
                <a:schemeClr val="tx2">
                  <a:lumMod val="75000"/>
                </a:schemeClr>
              </a:solidFill>
            </a:endParaRPr>
          </a:p>
        </p:txBody>
      </p:sp>
    </p:spTree>
    <p:extLst>
      <p:ext uri="{BB962C8B-B14F-4D97-AF65-F5344CB8AC3E}">
        <p14:creationId xmlns:p14="http://schemas.microsoft.com/office/powerpoint/2010/main" val="506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447498" y="2487923"/>
            <a:ext cx="7297003" cy="1200329"/>
          </a:xfrm>
          <a:prstGeom prst="rect">
            <a:avLst/>
          </a:prstGeom>
        </p:spPr>
        <p:txBody>
          <a:bodyPr wrap="square">
            <a:spAutoFit/>
          </a:bodyPr>
          <a:lstStyle/>
          <a:p>
            <a:pPr lvl="0"/>
            <a:r>
              <a:rPr lang="ru-RU" sz="3600" b="1" dirty="0">
                <a:solidFill>
                  <a:schemeClr val="accent5">
                    <a:lumMod val="50000"/>
                  </a:schemeClr>
                </a:solidFill>
                <a:latin typeface="Calibri" panose="020F0502020204030204" pitchFamily="34" charset="0"/>
                <a:cs typeface="Calibri" panose="020F0502020204030204" pitchFamily="34" charset="0"/>
              </a:rPr>
              <a:t>Методы маркетинговых исследований в Интернете</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26171" y="1681699"/>
            <a:ext cx="3009731" cy="2729878"/>
          </a:xfrm>
          <a:prstGeom prst="rect">
            <a:avLst/>
          </a:prstGeom>
        </p:spPr>
      </p:pic>
    </p:spTree>
    <p:extLst>
      <p:ext uri="{BB962C8B-B14F-4D97-AF65-F5344CB8AC3E}">
        <p14:creationId xmlns:p14="http://schemas.microsoft.com/office/powerpoint/2010/main" val="3996062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262935" y="899320"/>
            <a:ext cx="11369288" cy="1754326"/>
          </a:xfrm>
          <a:prstGeom prst="rect">
            <a:avLst/>
          </a:prstGeom>
        </p:spPr>
        <p:txBody>
          <a:bodyPr wrap="square">
            <a:spAutoFit/>
          </a:bodyPr>
          <a:lstStyle/>
          <a:p>
            <a:r>
              <a:rPr lang="ru-RU" b="1" dirty="0">
                <a:solidFill>
                  <a:schemeClr val="tx2"/>
                </a:solidFill>
              </a:rPr>
              <a:t>Интернет сегодня – одна из важнейших площадок для проведения маркетинговых исследований. В первую очередь из-за количества пользователей. Аудитория подавляющего большинства компаний сейчас активно пользуется интернетом. Маркетинговые исследования в интернете обладают рядом специфических особенностей, которые необходимо учитывать. Первоначально стоит отметить некоторую особенность методов. Они на первый взгляд схожи с традиционными, но при этом обладают определённой спецификой. Рассмотрим основные из них:</a:t>
            </a:r>
            <a:endParaRPr lang="ru-RU" b="1" dirty="0" smtClean="0">
              <a:solidFill>
                <a:schemeClr val="tx2"/>
              </a:solidFill>
            </a:endParaRPr>
          </a:p>
        </p:txBody>
      </p:sp>
      <p:pic>
        <p:nvPicPr>
          <p:cNvPr id="1026" name="Picture 2" descr="Способы маркетинговых исследований в интернет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252" y="3061992"/>
            <a:ext cx="8572500" cy="245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7139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183804" y="864151"/>
            <a:ext cx="6885211" cy="4708981"/>
          </a:xfrm>
          <a:prstGeom prst="rect">
            <a:avLst/>
          </a:prstGeom>
        </p:spPr>
        <p:txBody>
          <a:bodyPr wrap="square">
            <a:spAutoFit/>
          </a:bodyPr>
          <a:lstStyle/>
          <a:p>
            <a:r>
              <a:rPr lang="ru-RU" sz="2400" b="1" dirty="0" smtClean="0">
                <a:solidFill>
                  <a:schemeClr val="tx2"/>
                </a:solidFill>
              </a:rPr>
              <a:t>ОПРОСЫ</a:t>
            </a:r>
          </a:p>
          <a:p>
            <a:endParaRPr lang="ru-RU" sz="2400" b="1" dirty="0" smtClean="0">
              <a:solidFill>
                <a:schemeClr val="tx2"/>
              </a:solidFill>
            </a:endParaRPr>
          </a:p>
          <a:p>
            <a:r>
              <a:rPr lang="ru-RU" b="1" dirty="0" smtClean="0">
                <a:solidFill>
                  <a:schemeClr val="tx2"/>
                </a:solidFill>
              </a:rPr>
              <a:t>Метод </a:t>
            </a:r>
            <a:r>
              <a:rPr lang="ru-RU" b="1" dirty="0">
                <a:solidFill>
                  <a:schemeClr val="tx2"/>
                </a:solidFill>
              </a:rPr>
              <a:t>интернет-опросов, пожалуй, один из самых популярных при проведении исследований в глобальной сети. В основном, опросы проходят посредством анкетирования пользователей. Это могут быть как почтовые рассылки определённой категории потребителей того или иного продукта, так и, например, опросы на сайтах компаний, которые заинтересованы в проведении маркетингового исследования, так как можно рассчитывать на «свою» аудиторию. Сегодня популярны компании, организующие маркетинговые исследования, которые располагают собственными базами респондентов. Это стало возможными именно благодаря тому, что интернетом сегодня пользуется огромное количество человек, и есть возможность получить информацию от определённой категории людей из разных уголков страны.</a:t>
            </a:r>
            <a:endParaRPr lang="ru-RU" b="1" dirty="0" smtClean="0">
              <a:solidFill>
                <a:schemeClr val="tx2"/>
              </a:solidFill>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02420" y="1701653"/>
            <a:ext cx="4545165" cy="3980887"/>
          </a:xfrm>
          <a:prstGeom prst="rect">
            <a:avLst/>
          </a:prstGeom>
        </p:spPr>
      </p:pic>
    </p:spTree>
    <p:extLst>
      <p:ext uri="{BB962C8B-B14F-4D97-AF65-F5344CB8AC3E}">
        <p14:creationId xmlns:p14="http://schemas.microsoft.com/office/powerpoint/2010/main" val="30384747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324482" y="1611497"/>
            <a:ext cx="4265104" cy="3323987"/>
          </a:xfrm>
          <a:prstGeom prst="rect">
            <a:avLst/>
          </a:prstGeom>
        </p:spPr>
        <p:txBody>
          <a:bodyPr wrap="square">
            <a:spAutoFit/>
          </a:bodyPr>
          <a:lstStyle/>
          <a:p>
            <a:r>
              <a:rPr lang="ru-RU" sz="2400" b="1" dirty="0" smtClean="0">
                <a:solidFill>
                  <a:schemeClr val="tx2"/>
                </a:solidFill>
              </a:rPr>
              <a:t>ИНТЕРВЬЮ</a:t>
            </a:r>
          </a:p>
          <a:p>
            <a:endParaRPr lang="ru-RU" sz="2400" b="1" dirty="0" smtClean="0">
              <a:solidFill>
                <a:schemeClr val="tx2"/>
              </a:solidFill>
            </a:endParaRPr>
          </a:p>
          <a:p>
            <a:r>
              <a:rPr lang="ru-RU" b="1" dirty="0">
                <a:solidFill>
                  <a:schemeClr val="tx2"/>
                </a:solidFill>
              </a:rPr>
              <a:t>Оно может быть схоже по формату с интернет-опросом, когда человеку предлагается развёрнуто ответить на несколько вопросов как онлайн, так и офлайн. Широко распространена форма онлайн-чата, как синхронного – видео-чат, так и асинхронного – чат по электронной почте и другим программам.</a:t>
            </a:r>
            <a:endParaRPr lang="ru-RU" b="1" dirty="0" smtClean="0">
              <a:solidFill>
                <a:schemeClr val="tx2"/>
              </a:solidFill>
            </a:endParaRPr>
          </a:p>
        </p:txBody>
      </p:sp>
      <p:pic>
        <p:nvPicPr>
          <p:cNvPr id="2" name="Рисунок 1"/>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912902" y="1922516"/>
            <a:ext cx="6389676" cy="3635966"/>
          </a:xfrm>
          <a:prstGeom prst="rect">
            <a:avLst/>
          </a:prstGeom>
        </p:spPr>
      </p:pic>
    </p:spTree>
    <p:extLst>
      <p:ext uri="{BB962C8B-B14F-4D97-AF65-F5344CB8AC3E}">
        <p14:creationId xmlns:p14="http://schemas.microsoft.com/office/powerpoint/2010/main" val="13039712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183804" y="864151"/>
            <a:ext cx="6885211" cy="4154984"/>
          </a:xfrm>
          <a:prstGeom prst="rect">
            <a:avLst/>
          </a:prstGeom>
        </p:spPr>
        <p:txBody>
          <a:bodyPr wrap="square">
            <a:spAutoFit/>
          </a:bodyPr>
          <a:lstStyle/>
          <a:p>
            <a:r>
              <a:rPr lang="ru-RU" sz="2400" b="1" dirty="0" smtClean="0">
                <a:solidFill>
                  <a:schemeClr val="tx2"/>
                </a:solidFill>
              </a:rPr>
              <a:t>ФОКУС-ГРУППЫ</a:t>
            </a:r>
          </a:p>
          <a:p>
            <a:endParaRPr lang="ru-RU" sz="2400" b="1" dirty="0">
              <a:solidFill>
                <a:schemeClr val="tx2"/>
              </a:solidFill>
            </a:endParaRPr>
          </a:p>
          <a:p>
            <a:r>
              <a:rPr lang="ru-RU" b="1" dirty="0">
                <a:solidFill>
                  <a:schemeClr val="tx2"/>
                </a:solidFill>
              </a:rPr>
              <a:t>Онлайн-фокус группы пользуются сегодня очень большой популярностью. Такая форма действительно имеет серьёзные преимущества перед традиционной в первую очередь по причине более простой организации. Через интернет проще найти нужную категорию людей с определённым количеством характеристик, кроме того, их проще созвать – никому не нужно собираться в определённом месте. Также, как отмечают некоторые исследователи, онлайн фокус-группы, как правило, проходят психологически «свободнее», так как людям намного комфортнее находиться на своём месте. Их ответы и мнения выходят более откровенными, а влияние членов группы друг на друга значительно меньше, чем в традиционной фокус-группе. </a:t>
            </a:r>
            <a:endParaRPr lang="ru-RU" b="1" dirty="0" smtClean="0">
              <a:solidFill>
                <a:schemeClr val="tx2"/>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9693" y="1484496"/>
            <a:ext cx="4191000" cy="4191000"/>
          </a:xfrm>
          <a:prstGeom prst="rect">
            <a:avLst/>
          </a:prstGeom>
        </p:spPr>
      </p:pic>
    </p:spTree>
    <p:extLst>
      <p:ext uri="{BB962C8B-B14F-4D97-AF65-F5344CB8AC3E}">
        <p14:creationId xmlns:p14="http://schemas.microsoft.com/office/powerpoint/2010/main" val="3212100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183804" y="864151"/>
            <a:ext cx="6885211" cy="4985980"/>
          </a:xfrm>
          <a:prstGeom prst="rect">
            <a:avLst/>
          </a:prstGeom>
        </p:spPr>
        <p:txBody>
          <a:bodyPr wrap="square">
            <a:spAutoFit/>
          </a:bodyPr>
          <a:lstStyle/>
          <a:p>
            <a:r>
              <a:rPr lang="ru-RU" sz="2400" b="1" dirty="0" smtClean="0">
                <a:solidFill>
                  <a:schemeClr val="tx2"/>
                </a:solidFill>
              </a:rPr>
              <a:t>СРЕДИ ПОЛОЖИТЕЛЬНЫХ ЧЕРТ МОЖНО ВЫДЕЛИТЬ:</a:t>
            </a:r>
          </a:p>
          <a:p>
            <a:pPr marL="285750" indent="-285750">
              <a:buFont typeface="Wingdings" panose="05000000000000000000" pitchFamily="2" charset="2"/>
              <a:buChar char="ü"/>
            </a:pPr>
            <a:r>
              <a:rPr lang="ru-RU" b="1" dirty="0" smtClean="0">
                <a:solidFill>
                  <a:schemeClr val="tx2"/>
                </a:solidFill>
              </a:rPr>
              <a:t>Географическая </a:t>
            </a:r>
            <a:r>
              <a:rPr lang="ru-RU" b="1" dirty="0">
                <a:solidFill>
                  <a:schemeClr val="tx2"/>
                </a:solidFill>
              </a:rPr>
              <a:t>удалённость респондентов (можно опросить большое количество человек);</a:t>
            </a:r>
          </a:p>
          <a:p>
            <a:pPr marL="285750" indent="-285750">
              <a:buFont typeface="Wingdings" panose="05000000000000000000" pitchFamily="2" charset="2"/>
              <a:buChar char="ü"/>
            </a:pPr>
            <a:r>
              <a:rPr lang="ru-RU" b="1" dirty="0">
                <a:solidFill>
                  <a:schemeClr val="tx2"/>
                </a:solidFill>
              </a:rPr>
              <a:t>Стоимость исследований (онлайн-опросы или фокус-группы могут существенно сэкономить финансы компании, потому как, не придётся, например, тратиться на работу интервьюеров, аренду помещения и т. д.);</a:t>
            </a:r>
          </a:p>
          <a:p>
            <a:pPr marL="285750" indent="-285750">
              <a:buFont typeface="Wingdings" panose="05000000000000000000" pitchFamily="2" charset="2"/>
              <a:buChar char="ü"/>
            </a:pPr>
            <a:r>
              <a:rPr lang="ru-RU" b="1" dirty="0">
                <a:solidFill>
                  <a:schemeClr val="tx2"/>
                </a:solidFill>
              </a:rPr>
              <a:t>Скорость (простой опрос респондентов в традиционном виде может занять гораздо больше времени, чем онлайн опрос, к тому же скорость обработки и анализа полученных данных в интернет-исследованиях как правило, быстрее, чем в традиционных);</a:t>
            </a:r>
          </a:p>
          <a:p>
            <a:pPr marL="285750" indent="-285750">
              <a:buFont typeface="Wingdings" panose="05000000000000000000" pitchFamily="2" charset="2"/>
              <a:buChar char="ü"/>
            </a:pPr>
            <a:r>
              <a:rPr lang="ru-RU" b="1" dirty="0">
                <a:solidFill>
                  <a:schemeClr val="tx2"/>
                </a:solidFill>
              </a:rPr>
              <a:t>Мнимая анонимность (даже предоставив полные данные о себе, человек, согласно исследованиям учёных социологов, чувствует себя более свободно, работая через Интернет, то есть когда его не видят).</a:t>
            </a:r>
            <a:endParaRPr lang="ru-RU" b="1" dirty="0" smtClean="0">
              <a:solidFill>
                <a:schemeClr val="tx2"/>
              </a:solidFill>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69015" y="1246433"/>
            <a:ext cx="4730261" cy="4730261"/>
          </a:xfrm>
          <a:prstGeom prst="rect">
            <a:avLst/>
          </a:prstGeom>
        </p:spPr>
      </p:pic>
    </p:spTree>
    <p:extLst>
      <p:ext uri="{BB962C8B-B14F-4D97-AF65-F5344CB8AC3E}">
        <p14:creationId xmlns:p14="http://schemas.microsoft.com/office/powerpoint/2010/main" val="1639376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183804" y="864152"/>
            <a:ext cx="7913911" cy="5170646"/>
          </a:xfrm>
          <a:prstGeom prst="rect">
            <a:avLst/>
          </a:prstGeom>
        </p:spPr>
        <p:txBody>
          <a:bodyPr wrap="square">
            <a:spAutoFit/>
          </a:bodyPr>
          <a:lstStyle/>
          <a:p>
            <a:r>
              <a:rPr lang="ru-RU" sz="2400" b="1" dirty="0" smtClean="0">
                <a:solidFill>
                  <a:schemeClr val="tx2"/>
                </a:solidFill>
              </a:rPr>
              <a:t>СРЕДИ НЕДОСТАТКОВ:</a:t>
            </a:r>
          </a:p>
          <a:p>
            <a:pPr marL="285750" indent="-285750">
              <a:buFont typeface="Wingdings" panose="05000000000000000000" pitchFamily="2" charset="2"/>
              <a:buChar char="ü"/>
            </a:pPr>
            <a:r>
              <a:rPr lang="ru-RU" b="1" dirty="0" err="1" smtClean="0">
                <a:solidFill>
                  <a:schemeClr val="tx2"/>
                </a:solidFill>
              </a:rPr>
              <a:t>Непрезентативность</a:t>
            </a:r>
            <a:r>
              <a:rPr lang="ru-RU" b="1" dirty="0" smtClean="0">
                <a:solidFill>
                  <a:schemeClr val="tx2"/>
                </a:solidFill>
              </a:rPr>
              <a:t> </a:t>
            </a:r>
            <a:r>
              <a:rPr lang="ru-RU" b="1" dirty="0">
                <a:solidFill>
                  <a:schemeClr val="tx2"/>
                </a:solidFill>
              </a:rPr>
              <a:t>(это главный недостаток интернет-исследований, который отмечают социологи во всём мире – не всегда возможно отследить, кто действительно отвечает на вопросы, правильно ли они указывают свой возраст, пол и т. д. Психологическая свобода, которую дают интернет-исследования имеет и обратную сторону – люди могут отнестись безответственно к процедуре опроса и т. д.);</a:t>
            </a:r>
          </a:p>
          <a:p>
            <a:pPr marL="285750" indent="-285750">
              <a:buFont typeface="Wingdings" panose="05000000000000000000" pitchFamily="2" charset="2"/>
              <a:buChar char="ü"/>
            </a:pPr>
            <a:r>
              <a:rPr lang="ru-RU" b="1" dirty="0">
                <a:solidFill>
                  <a:schemeClr val="tx2"/>
                </a:solidFill>
              </a:rPr>
              <a:t>Сложность захватить внимание респондента (анкеты, опросы и прочее требуют большей изобретательности в составлении вопросов, таким образом, чтобы человек мог заинтересоваться, и при этом, в сжатый срок смог выдать необходимую информацию);</a:t>
            </a:r>
          </a:p>
          <a:p>
            <a:pPr marL="285750" indent="-285750">
              <a:buFont typeface="Wingdings" panose="05000000000000000000" pitchFamily="2" charset="2"/>
              <a:buChar char="ü"/>
            </a:pPr>
            <a:r>
              <a:rPr lang="ru-RU" b="1" dirty="0">
                <a:solidFill>
                  <a:schemeClr val="tx2"/>
                </a:solidFill>
              </a:rPr>
              <a:t>Специфичная тематика (для проведения маркетинговых исследований в интернете, нужно быть полностью уверенным, что целевая аудитория абсолютно точно им пользуется. Если речь идёт о товарах, которыми в основном пользуются пенсионеры, то прибегать к интернет-исследованиям в некотором роде бессмысленно, потому как число пользующихся компьютером пенсионеров в России значительно меньше, чем в Европе, Америке и многих других странах).</a:t>
            </a:r>
            <a:endParaRPr lang="ru-RU" b="1" dirty="0" smtClean="0">
              <a:solidFill>
                <a:schemeClr val="tx2"/>
              </a:solidFill>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9114" y="1368241"/>
            <a:ext cx="4121517" cy="4121517"/>
          </a:xfrm>
          <a:prstGeom prst="rect">
            <a:avLst/>
          </a:prstGeom>
        </p:spPr>
      </p:pic>
    </p:spTree>
    <p:extLst>
      <p:ext uri="{BB962C8B-B14F-4D97-AF65-F5344CB8AC3E}">
        <p14:creationId xmlns:p14="http://schemas.microsoft.com/office/powerpoint/2010/main" val="2786860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754743"/>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ПАМЯТКА ИССЛЕДОВАТЕЛЮ ДЛЯ РАЗРАБОТКИ АНКЕТЫ</a:t>
            </a:r>
          </a:p>
        </p:txBody>
      </p:sp>
      <p:sp>
        <p:nvSpPr>
          <p:cNvPr id="3" name="Прямоугольник 2"/>
          <p:cNvSpPr/>
          <p:nvPr/>
        </p:nvSpPr>
        <p:spPr>
          <a:xfrm>
            <a:off x="122258" y="1151454"/>
            <a:ext cx="7904142" cy="5016758"/>
          </a:xfrm>
          <a:prstGeom prst="rect">
            <a:avLst/>
          </a:prstGeom>
        </p:spPr>
        <p:txBody>
          <a:bodyPr wrap="square">
            <a:spAutoFit/>
          </a:bodyPr>
          <a:lstStyle/>
          <a:p>
            <a:pPr marL="457200" indent="-457200">
              <a:buAutoNum type="arabicPeriod"/>
            </a:pPr>
            <a:r>
              <a:rPr lang="ru-RU" sz="2000" b="1" dirty="0" smtClean="0">
                <a:solidFill>
                  <a:schemeClr val="tx2"/>
                </a:solidFill>
              </a:rPr>
              <a:t>Начинать разработку анкеты нужно с формирования ее логической структуры: крупные показатели (категории), характеризующие объект исследования, должны стать названием для формирования блоков анкеты. Весь объем вопросов следует группировать по разделам, которые соответствуют аналитическим задачам исследования.</a:t>
            </a:r>
          </a:p>
          <a:p>
            <a:pPr marL="457200" indent="-457200">
              <a:buAutoNum type="arabicPeriod"/>
            </a:pPr>
            <a:endParaRPr lang="ru-RU" sz="2000" b="1" dirty="0" smtClean="0">
              <a:solidFill>
                <a:schemeClr val="tx2"/>
              </a:solidFill>
            </a:endParaRPr>
          </a:p>
          <a:p>
            <a:pPr marL="457200" indent="-457200">
              <a:buAutoNum type="arabicPeriod"/>
            </a:pPr>
            <a:r>
              <a:rPr lang="ru-RU" sz="2000" b="1" dirty="0" smtClean="0">
                <a:solidFill>
                  <a:schemeClr val="tx2"/>
                </a:solidFill>
              </a:rPr>
              <a:t>В каждом разделе (блоке) должно быть примерно равное количество вопросов (6–8). Нумерацию вопросов предпочтительно вести в рамках каждого блока: блок А – А1, А2, А3… ; блок Б – Б1, Б2, Б3, … и т. д.</a:t>
            </a:r>
          </a:p>
          <a:p>
            <a:pPr marL="457200" indent="-457200">
              <a:buAutoNum type="arabicPeriod"/>
            </a:pPr>
            <a:endParaRPr lang="ru-RU" sz="2000" b="1" dirty="0">
              <a:solidFill>
                <a:schemeClr val="tx2"/>
              </a:solidFill>
            </a:endParaRPr>
          </a:p>
          <a:p>
            <a:pPr marL="457200" indent="-457200">
              <a:buAutoNum type="arabicPeriod"/>
            </a:pPr>
            <a:r>
              <a:rPr lang="ru-RU" sz="2000" b="1" dirty="0" smtClean="0">
                <a:solidFill>
                  <a:schemeClr val="tx2"/>
                </a:solidFill>
              </a:rPr>
              <a:t>Вопросы должны задаваться на понятном респондентам языке; в терминах, не допускающих двусмысленности. Длинные вопросы (более 20 слов), обыденная лексика и сложные термины вызывают у респондентов негативную реакцию.</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65333" y="2074985"/>
            <a:ext cx="3204387" cy="2708030"/>
          </a:xfrm>
          <a:prstGeom prst="rect">
            <a:avLst/>
          </a:prstGeom>
        </p:spPr>
      </p:pic>
    </p:spTree>
    <p:extLst>
      <p:ext uri="{BB962C8B-B14F-4D97-AF65-F5344CB8AC3E}">
        <p14:creationId xmlns:p14="http://schemas.microsoft.com/office/powerpoint/2010/main" val="2725235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ПАМЯТКА ИССЛЕДОВАТЕЛЮ ДЛЯ РАЗРАБОТКИ АНКЕТЫ</a:t>
            </a:r>
          </a:p>
        </p:txBody>
      </p:sp>
      <p:sp>
        <p:nvSpPr>
          <p:cNvPr id="3" name="Прямоугольник 2"/>
          <p:cNvSpPr/>
          <p:nvPr/>
        </p:nvSpPr>
        <p:spPr>
          <a:xfrm>
            <a:off x="122258" y="1717007"/>
            <a:ext cx="10639528" cy="4401205"/>
          </a:xfrm>
          <a:prstGeom prst="rect">
            <a:avLst/>
          </a:prstGeom>
        </p:spPr>
        <p:txBody>
          <a:bodyPr wrap="square">
            <a:spAutoFit/>
          </a:bodyPr>
          <a:lstStyle/>
          <a:p>
            <a:pPr marL="457200" indent="-457200">
              <a:buFont typeface="+mj-lt"/>
              <a:buAutoNum type="arabicPeriod" startAt="4"/>
            </a:pPr>
            <a:r>
              <a:rPr lang="ru-RU" sz="2000" b="1" dirty="0" smtClean="0">
                <a:solidFill>
                  <a:schemeClr val="tx2"/>
                </a:solidFill>
              </a:rPr>
              <a:t>Вопросы нужно задавать в нейтральной форме: формулировка вопроса не должна наводить на конкретный ответ.</a:t>
            </a:r>
          </a:p>
          <a:p>
            <a:pPr marL="457200" indent="-457200">
              <a:buFont typeface="+mj-lt"/>
              <a:buAutoNum type="arabicPeriod" startAt="4"/>
            </a:pPr>
            <a:endParaRPr lang="ru-RU" sz="2000" b="1" dirty="0" smtClean="0">
              <a:solidFill>
                <a:schemeClr val="tx2"/>
              </a:solidFill>
            </a:endParaRPr>
          </a:p>
          <a:p>
            <a:pPr marL="457200" indent="-457200">
              <a:buFont typeface="+mj-lt"/>
              <a:buAutoNum type="arabicPeriod" startAt="4"/>
            </a:pPr>
            <a:r>
              <a:rPr lang="ru-RU" sz="2000" b="1" dirty="0" smtClean="0">
                <a:solidFill>
                  <a:schemeClr val="tx2"/>
                </a:solidFill>
              </a:rPr>
              <a:t>В оценочных вопросах количество положительных и отрицательных ответов должно быть уравновешено; в предложенной шкале они должны располагаться «вперемешку».</a:t>
            </a:r>
          </a:p>
          <a:p>
            <a:pPr marL="457200" indent="-457200">
              <a:buFont typeface="+mj-lt"/>
              <a:buAutoNum type="arabicPeriod" startAt="4"/>
            </a:pPr>
            <a:endParaRPr lang="ru-RU" sz="2000" b="1" dirty="0">
              <a:solidFill>
                <a:schemeClr val="tx2"/>
              </a:solidFill>
            </a:endParaRPr>
          </a:p>
          <a:p>
            <a:pPr marL="457200" indent="-457200">
              <a:buFont typeface="+mj-lt"/>
              <a:buAutoNum type="arabicPeriod" startAt="4"/>
            </a:pPr>
            <a:r>
              <a:rPr lang="ru-RU" sz="2000" b="1" dirty="0" smtClean="0">
                <a:solidFill>
                  <a:schemeClr val="tx2"/>
                </a:solidFill>
              </a:rPr>
              <a:t>В формулировках ответов на вопросы событийного и мотивационного характера не должно быть выражений «часто- редко», «сильно-слабо», «много-мало». Необходимо продумать выражение степени изучаемого свойства в конкретных единицах.</a:t>
            </a:r>
          </a:p>
          <a:p>
            <a:pPr marL="457200" indent="-457200">
              <a:buFont typeface="+mj-lt"/>
              <a:buAutoNum type="arabicPeriod" startAt="4"/>
            </a:pPr>
            <a:endParaRPr lang="ru-RU" sz="2000" b="1" dirty="0">
              <a:solidFill>
                <a:schemeClr val="tx2"/>
              </a:solidFill>
            </a:endParaRPr>
          </a:p>
          <a:p>
            <a:pPr marL="457200" indent="-457200">
              <a:buFont typeface="+mj-lt"/>
              <a:buAutoNum type="arabicPeriod" startAt="4"/>
            </a:pPr>
            <a:r>
              <a:rPr lang="ru-RU" sz="2000" b="1" dirty="0" smtClean="0">
                <a:solidFill>
                  <a:schemeClr val="tx2"/>
                </a:solidFill>
              </a:rPr>
              <a:t>Следует помнить: в вопросах с номинальной шкалой респондент чаще выбирает первые подсказки, поэтому в начале шкалы должны стоять менее вероятные для выбора варианты ответов. Подсказки должны быть примерно равной длины: чем длиннее подсказка, тем меньше вероятность ее выбора.</a:t>
            </a:r>
          </a:p>
        </p:txBody>
      </p:sp>
    </p:spTree>
    <p:extLst>
      <p:ext uri="{BB962C8B-B14F-4D97-AF65-F5344CB8AC3E}">
        <p14:creationId xmlns:p14="http://schemas.microsoft.com/office/powerpoint/2010/main" val="1248188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ПАМЯТКА ИССЛЕДОВАТЕЛЮ ДЛЯ РАЗРАБОТКИ АНКЕТЫ</a:t>
            </a:r>
          </a:p>
        </p:txBody>
      </p:sp>
      <p:sp>
        <p:nvSpPr>
          <p:cNvPr id="3" name="Прямоугольник 2"/>
          <p:cNvSpPr/>
          <p:nvPr/>
        </p:nvSpPr>
        <p:spPr>
          <a:xfrm>
            <a:off x="122258" y="1478938"/>
            <a:ext cx="11111799" cy="4708981"/>
          </a:xfrm>
          <a:prstGeom prst="rect">
            <a:avLst/>
          </a:prstGeom>
        </p:spPr>
        <p:txBody>
          <a:bodyPr wrap="square">
            <a:spAutoFit/>
          </a:bodyPr>
          <a:lstStyle/>
          <a:p>
            <a:pPr marL="457200" indent="-457200">
              <a:buFont typeface="+mj-lt"/>
              <a:buAutoNum type="arabicPeriod" startAt="8"/>
            </a:pPr>
            <a:r>
              <a:rPr lang="ru-RU" sz="2000" b="1" dirty="0" smtClean="0">
                <a:solidFill>
                  <a:schemeClr val="tx2"/>
                </a:solidFill>
              </a:rPr>
              <a:t>Необходимо продумать верстку и оформление анкеты: в каждом вопросе должна быть четкая инструкция – как на него отвечать (сколько вариантов ответов; в табличном вопросе  – выбирать по столбцу или по строке); всю конструкцию вопроса располагать на одной странице; применять разные шрифты, рисунки и стрелки для оживления текстов и улучшения их восприятия.</a:t>
            </a:r>
          </a:p>
          <a:p>
            <a:pPr marL="457200" indent="-457200">
              <a:buFont typeface="+mj-lt"/>
              <a:buAutoNum type="arabicPeriod" startAt="8"/>
            </a:pPr>
            <a:endParaRPr lang="ru-RU" sz="2000" b="1" dirty="0">
              <a:solidFill>
                <a:schemeClr val="tx2"/>
              </a:solidFill>
            </a:endParaRPr>
          </a:p>
          <a:p>
            <a:pPr marL="457200" indent="-457200">
              <a:buFont typeface="+mj-lt"/>
              <a:buAutoNum type="arabicPeriod" startAt="8"/>
            </a:pPr>
            <a:r>
              <a:rPr lang="ru-RU" sz="2000" b="1" dirty="0" smtClean="0">
                <a:solidFill>
                  <a:schemeClr val="tx2"/>
                </a:solidFill>
              </a:rPr>
              <a:t>Особое внимание исследователь должен уделить блоку «Сведения о респонденте» (</a:t>
            </a:r>
            <a:r>
              <a:rPr lang="ru-RU" sz="2000" b="1" dirty="0" err="1" smtClean="0">
                <a:solidFill>
                  <a:schemeClr val="tx2"/>
                </a:solidFill>
              </a:rPr>
              <a:t>паспортичка</a:t>
            </a:r>
            <a:r>
              <a:rPr lang="ru-RU" sz="2000" b="1" dirty="0" smtClean="0">
                <a:solidFill>
                  <a:schemeClr val="tx2"/>
                </a:solidFill>
              </a:rPr>
              <a:t>), в котором необходимо задать вопросы о значимых характеристиках опрашиваемых людей: социально-демографические (пол, возраст, образование, тип семьи, национальность), территориально-географические (тип населенного пункта, район, микрорайон), социально-экономические (род деятельности, сфера, доход семьи).</a:t>
            </a:r>
          </a:p>
          <a:p>
            <a:pPr marL="457200" indent="-457200">
              <a:buFont typeface="+mj-lt"/>
              <a:buAutoNum type="arabicPeriod" startAt="8"/>
            </a:pPr>
            <a:endParaRPr lang="ru-RU" sz="2000" b="1" dirty="0">
              <a:solidFill>
                <a:schemeClr val="tx2"/>
              </a:solidFill>
            </a:endParaRPr>
          </a:p>
          <a:p>
            <a:pPr marL="457200" indent="-457200">
              <a:buFont typeface="+mj-lt"/>
              <a:buAutoNum type="arabicPeriod" startAt="8"/>
            </a:pPr>
            <a:r>
              <a:rPr lang="ru-RU" sz="2000" b="1" dirty="0" smtClean="0">
                <a:solidFill>
                  <a:schemeClr val="tx2"/>
                </a:solidFill>
              </a:rPr>
              <a:t>До массового запуска анкеты необходимо провести ее апробацию на небольшой выборке с целью обнаружения ошибок и неточностей. Только после устранения недостатков можно начинать опрос на основной выборке респондентов. </a:t>
            </a:r>
          </a:p>
        </p:txBody>
      </p:sp>
    </p:spTree>
    <p:extLst>
      <p:ext uri="{BB962C8B-B14F-4D97-AF65-F5344CB8AC3E}">
        <p14:creationId xmlns:p14="http://schemas.microsoft.com/office/powerpoint/2010/main" val="3769983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5375588" y="2170895"/>
            <a:ext cx="7155543" cy="3416320"/>
          </a:xfrm>
          <a:prstGeom prst="rect">
            <a:avLst/>
          </a:prstGeom>
        </p:spPr>
        <p:txBody>
          <a:bodyPr wrap="square">
            <a:spAutoFit/>
          </a:bodyPr>
          <a:lstStyle/>
          <a:p>
            <a:r>
              <a:rPr lang="ru-RU" sz="2400" b="1" dirty="0" smtClean="0">
                <a:solidFill>
                  <a:schemeClr val="tx2"/>
                </a:solidFill>
                <a:cs typeface="Times New Roman" panose="02020603050405020304" pitchFamily="18" charset="0"/>
              </a:rPr>
              <a:t>Сегодня выделилось отдельное направление – аналитический маркетинг, которое решает следующие проблемы:</a:t>
            </a:r>
          </a:p>
          <a:p>
            <a:r>
              <a:rPr lang="ru-RU" sz="2400" b="1" dirty="0" smtClean="0">
                <a:solidFill>
                  <a:schemeClr val="tx2"/>
                </a:solidFill>
                <a:cs typeface="Times New Roman" panose="02020603050405020304" pitchFamily="18" charset="0"/>
              </a:rPr>
              <a:t>- поиск и анализ целевых групп</a:t>
            </a:r>
          </a:p>
          <a:p>
            <a:r>
              <a:rPr lang="ru-RU" sz="2400" b="1" dirty="0" smtClean="0">
                <a:solidFill>
                  <a:schemeClr val="tx2"/>
                </a:solidFill>
                <a:cs typeface="Times New Roman" panose="02020603050405020304" pitchFamily="18" charset="0"/>
              </a:rPr>
              <a:t>- анализ состояния и изменения рынка</a:t>
            </a:r>
          </a:p>
          <a:p>
            <a:r>
              <a:rPr lang="ru-RU" sz="2400" b="1" dirty="0" smtClean="0">
                <a:solidFill>
                  <a:schemeClr val="tx2"/>
                </a:solidFill>
                <a:cs typeface="Times New Roman" panose="02020603050405020304" pitchFamily="18" charset="0"/>
              </a:rPr>
              <a:t>- выделение особенностей потребительского поведения</a:t>
            </a:r>
          </a:p>
          <a:p>
            <a:r>
              <a:rPr lang="ru-RU" sz="2400" b="1" dirty="0" smtClean="0">
                <a:solidFill>
                  <a:schemeClr val="tx2"/>
                </a:solidFill>
                <a:cs typeface="Times New Roman" panose="02020603050405020304" pitchFamily="18" charset="0"/>
              </a:rPr>
              <a:t>- определение уровня конкурентоспособности компании и факторов, ее определяющих.</a:t>
            </a:r>
          </a:p>
        </p:txBody>
      </p:sp>
      <p:pic>
        <p:nvPicPr>
          <p:cNvPr id="2" name="Рисунок 1"/>
          <p:cNvPicPr>
            <a:picLocks noChangeAspect="1"/>
          </p:cNvPicPr>
          <p:nvPr/>
        </p:nvPicPr>
        <p:blipFill>
          <a:blip r:embed="rId2"/>
          <a:stretch>
            <a:fillRect/>
          </a:stretch>
        </p:blipFill>
        <p:spPr>
          <a:xfrm>
            <a:off x="282819" y="1270785"/>
            <a:ext cx="4623156" cy="4832472"/>
          </a:xfrm>
          <a:prstGeom prst="rect">
            <a:avLst/>
          </a:prstGeom>
        </p:spPr>
      </p:pic>
    </p:spTree>
    <p:extLst>
      <p:ext uri="{BB962C8B-B14F-4D97-AF65-F5344CB8AC3E}">
        <p14:creationId xmlns:p14="http://schemas.microsoft.com/office/powerpoint/2010/main" val="1853458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РАСЧЕТ ОБЪЕМА И СТРУКТУРЫ ВЫБОРКИ ИССЛЕДОВАНИЯ</a:t>
            </a:r>
          </a:p>
        </p:txBody>
      </p:sp>
      <p:sp>
        <p:nvSpPr>
          <p:cNvPr id="3" name="Прямоугольник 2"/>
          <p:cNvSpPr/>
          <p:nvPr/>
        </p:nvSpPr>
        <p:spPr>
          <a:xfrm>
            <a:off x="122259" y="1478938"/>
            <a:ext cx="5821342" cy="3847207"/>
          </a:xfrm>
          <a:prstGeom prst="rect">
            <a:avLst/>
          </a:prstGeom>
        </p:spPr>
        <p:txBody>
          <a:bodyPr wrap="square">
            <a:spAutoFit/>
          </a:bodyPr>
          <a:lstStyle/>
          <a:p>
            <a:r>
              <a:rPr lang="ru-RU" sz="2000" b="1" dirty="0" smtClean="0">
                <a:solidFill>
                  <a:schemeClr val="tx2"/>
                </a:solidFill>
              </a:rPr>
              <a:t>Подавляющее большинство исследований – социологических и маркетинговых – проводится на основе рассчитанной выборки, а потому называются выборочными. Чтобы осуществить такое исследование, автор должен спроектировать выборку единиц наблюдения. </a:t>
            </a:r>
          </a:p>
          <a:p>
            <a:r>
              <a:rPr lang="ru-RU" sz="2400" b="1" dirty="0" smtClean="0">
                <a:solidFill>
                  <a:schemeClr val="tx2"/>
                </a:solidFill>
              </a:rPr>
              <a:t>Цель</a:t>
            </a:r>
            <a:r>
              <a:rPr lang="ru-RU" sz="2000" b="1" dirty="0" smtClean="0">
                <a:solidFill>
                  <a:schemeClr val="tx2"/>
                </a:solidFill>
              </a:rPr>
              <a:t> проектирования выборки (выборочной совокупности) состоит в перенесении полученных результатов из «опытных условий» в реальную ситуацию с определенной степенью достоверности.</a:t>
            </a:r>
          </a:p>
          <a:p>
            <a:endParaRPr lang="ru-RU" sz="2000" b="1" dirty="0" smtClean="0">
              <a:solidFill>
                <a:schemeClr val="tx2"/>
              </a:solidFill>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2533" y="2472033"/>
            <a:ext cx="5469467" cy="3657600"/>
          </a:xfrm>
          <a:prstGeom prst="rect">
            <a:avLst/>
          </a:prstGeom>
        </p:spPr>
      </p:pic>
    </p:spTree>
    <p:extLst>
      <p:ext uri="{BB962C8B-B14F-4D97-AF65-F5344CB8AC3E}">
        <p14:creationId xmlns:p14="http://schemas.microsoft.com/office/powerpoint/2010/main" val="4244721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РАСЧЕТ ОБЪЕМА И СТРУКТУРЫ ВЫБОРКИ ИССЛЕДОВАНИЯ</a:t>
            </a:r>
          </a:p>
        </p:txBody>
      </p:sp>
      <p:sp>
        <p:nvSpPr>
          <p:cNvPr id="3" name="Прямоугольник 2"/>
          <p:cNvSpPr/>
          <p:nvPr/>
        </p:nvSpPr>
        <p:spPr>
          <a:xfrm>
            <a:off x="122258" y="1419125"/>
            <a:ext cx="7047799" cy="1323439"/>
          </a:xfrm>
          <a:prstGeom prst="rect">
            <a:avLst/>
          </a:prstGeom>
        </p:spPr>
        <p:txBody>
          <a:bodyPr wrap="square">
            <a:spAutoFit/>
          </a:bodyPr>
          <a:lstStyle/>
          <a:p>
            <a:r>
              <a:rPr lang="ru-RU" sz="2000" b="1" dirty="0" smtClean="0">
                <a:solidFill>
                  <a:schemeClr val="tx2"/>
                </a:solidFill>
              </a:rPr>
              <a:t>Выборочная совокупность конкретного исследования – это уменьшенная модель генеральной совокупности (всего населения, состава работников) в соответствии с заданными характеристиками и пропорциями.</a:t>
            </a:r>
          </a:p>
        </p:txBody>
      </p:sp>
      <p:sp>
        <p:nvSpPr>
          <p:cNvPr id="7" name="Прямоугольник 6"/>
          <p:cNvSpPr/>
          <p:nvPr/>
        </p:nvSpPr>
        <p:spPr>
          <a:xfrm>
            <a:off x="5571393" y="2615485"/>
            <a:ext cx="6620607" cy="3416320"/>
          </a:xfrm>
          <a:prstGeom prst="rect">
            <a:avLst/>
          </a:prstGeom>
        </p:spPr>
        <p:txBody>
          <a:bodyPr wrap="square">
            <a:spAutoFit/>
          </a:bodyPr>
          <a:lstStyle/>
          <a:p>
            <a:r>
              <a:rPr lang="ru-RU" b="1" dirty="0" smtClean="0">
                <a:solidFill>
                  <a:schemeClr val="tx2"/>
                </a:solidFill>
              </a:rPr>
              <a:t>Чем конкретнее сформулированы цель и задачи исследования, тем точнее будут разработаны критерии проектирования выборки, ее объем и структура. В качестве критериев выборки чаще всего выступают социально-демографические характеристики эмпирического объекта (пол, возраст, образование) и социально- профессиональные (род деятельности,  должность,  стаж  работы). </a:t>
            </a:r>
          </a:p>
          <a:p>
            <a:r>
              <a:rPr lang="ru-RU" b="1" dirty="0" smtClean="0">
                <a:solidFill>
                  <a:schemeClr val="tx2"/>
                </a:solidFill>
              </a:rPr>
              <a:t>Под объемом выборки подразумевается заданная и обоснованная численность изучаемого эмпирического объекта. Структура выборки складывается из сочетания признаков эмпирического объекта, по которым производится отбор единиц исследования.</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690" y="2851100"/>
            <a:ext cx="2971433" cy="3252157"/>
          </a:xfrm>
          <a:prstGeom prst="rect">
            <a:avLst/>
          </a:prstGeom>
        </p:spPr>
      </p:pic>
    </p:spTree>
    <p:extLst>
      <p:ext uri="{BB962C8B-B14F-4D97-AF65-F5344CB8AC3E}">
        <p14:creationId xmlns:p14="http://schemas.microsoft.com/office/powerpoint/2010/main" val="34037298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22258" y="886008"/>
            <a:ext cx="7904142" cy="461665"/>
          </a:xfrm>
          <a:prstGeom prst="rect">
            <a:avLst/>
          </a:prstGeom>
        </p:spPr>
        <p:txBody>
          <a:bodyPr wrap="square">
            <a:spAutoFit/>
          </a:bodyPr>
          <a:lstStyle/>
          <a:p>
            <a:r>
              <a:rPr lang="ru-RU" sz="2400" b="1" dirty="0" smtClean="0">
                <a:solidFill>
                  <a:schemeClr val="tx2"/>
                </a:solidFill>
                <a:cs typeface="Times New Roman" panose="02020603050405020304" pitchFamily="18" charset="0"/>
              </a:rPr>
              <a:t>ЗАДАНИЕ:</a:t>
            </a:r>
          </a:p>
        </p:txBody>
      </p:sp>
      <p:sp>
        <p:nvSpPr>
          <p:cNvPr id="3" name="Прямоугольник 2"/>
          <p:cNvSpPr/>
          <p:nvPr/>
        </p:nvSpPr>
        <p:spPr>
          <a:xfrm>
            <a:off x="122258" y="1478938"/>
            <a:ext cx="7047799" cy="400110"/>
          </a:xfrm>
          <a:prstGeom prst="rect">
            <a:avLst/>
          </a:prstGeom>
        </p:spPr>
        <p:txBody>
          <a:bodyPr wrap="square">
            <a:spAutoFit/>
          </a:bodyPr>
          <a:lstStyle/>
          <a:p>
            <a:r>
              <a:rPr lang="ru-RU" sz="2000" b="1" dirty="0" smtClean="0">
                <a:solidFill>
                  <a:schemeClr val="tx2"/>
                </a:solidFill>
              </a:rPr>
              <a:t>Создание анкеты-опроса при помощи </a:t>
            </a:r>
            <a:r>
              <a:rPr lang="en-US" sz="2000" b="1" dirty="0" smtClean="0">
                <a:solidFill>
                  <a:schemeClr val="tx2"/>
                </a:solidFill>
              </a:rPr>
              <a:t>Google </a:t>
            </a:r>
            <a:r>
              <a:rPr lang="ru-RU" sz="2000" b="1" dirty="0" smtClean="0">
                <a:solidFill>
                  <a:schemeClr val="tx2"/>
                </a:solidFill>
              </a:rPr>
              <a:t>форм</a:t>
            </a:r>
          </a:p>
        </p:txBody>
      </p:sp>
      <p:sp>
        <p:nvSpPr>
          <p:cNvPr id="8" name="Прямоугольник 7"/>
          <p:cNvSpPr/>
          <p:nvPr/>
        </p:nvSpPr>
        <p:spPr>
          <a:xfrm>
            <a:off x="122257" y="2010313"/>
            <a:ext cx="7047799" cy="707886"/>
          </a:xfrm>
          <a:prstGeom prst="rect">
            <a:avLst/>
          </a:prstGeom>
        </p:spPr>
        <p:txBody>
          <a:bodyPr wrap="square">
            <a:spAutoFit/>
          </a:bodyPr>
          <a:lstStyle/>
          <a:p>
            <a:r>
              <a:rPr lang="ru-RU" sz="2000" b="1" dirty="0" smtClean="0">
                <a:solidFill>
                  <a:schemeClr val="tx2"/>
                </a:solidFill>
              </a:rPr>
              <a:t>ПРОБЛЕМАТИКА: осведомленность молодежи о реализации мероприятий в сфере молодежной политики в ДГТУ</a:t>
            </a:r>
          </a:p>
        </p:txBody>
      </p:sp>
      <p:sp>
        <p:nvSpPr>
          <p:cNvPr id="10" name="Прямоугольник 9"/>
          <p:cNvSpPr/>
          <p:nvPr/>
        </p:nvSpPr>
        <p:spPr>
          <a:xfrm>
            <a:off x="642757" y="2837055"/>
            <a:ext cx="5783242" cy="3170099"/>
          </a:xfrm>
          <a:prstGeom prst="rect">
            <a:avLst/>
          </a:prstGeom>
        </p:spPr>
        <p:txBody>
          <a:bodyPr wrap="square">
            <a:spAutoFit/>
          </a:bodyPr>
          <a:lstStyle/>
          <a:p>
            <a:pPr marL="457200" indent="-457200">
              <a:buAutoNum type="arabicPeriod"/>
            </a:pPr>
            <a:r>
              <a:rPr lang="ru-RU" sz="2000" b="1" dirty="0" smtClean="0">
                <a:solidFill>
                  <a:schemeClr val="tx2"/>
                </a:solidFill>
              </a:rPr>
              <a:t>Определить цель и объект исследования</a:t>
            </a:r>
          </a:p>
          <a:p>
            <a:pPr marL="457200" indent="-457200">
              <a:buAutoNum type="arabicPeriod"/>
            </a:pPr>
            <a:r>
              <a:rPr lang="ru-RU" sz="2000" b="1" dirty="0" smtClean="0">
                <a:solidFill>
                  <a:schemeClr val="tx2"/>
                </a:solidFill>
              </a:rPr>
              <a:t>Каждому </a:t>
            </a:r>
            <a:r>
              <a:rPr lang="ru-RU" sz="2000" b="1" dirty="0">
                <a:solidFill>
                  <a:schemeClr val="tx2"/>
                </a:solidFill>
              </a:rPr>
              <a:t>составить анкету по указанной проблематике в виде текстового документа формат </a:t>
            </a:r>
            <a:r>
              <a:rPr lang="en-US" sz="2000" b="1" dirty="0">
                <a:solidFill>
                  <a:schemeClr val="tx2"/>
                </a:solidFill>
              </a:rPr>
              <a:t>word  </a:t>
            </a:r>
            <a:endParaRPr lang="ru-RU" sz="2000" b="1" dirty="0" smtClean="0">
              <a:solidFill>
                <a:schemeClr val="tx2"/>
              </a:solidFill>
            </a:endParaRPr>
          </a:p>
          <a:p>
            <a:pPr marL="457200" indent="-457200">
              <a:buAutoNum type="arabicPeriod"/>
            </a:pPr>
            <a:r>
              <a:rPr lang="ru-RU" sz="2000" b="1" dirty="0" smtClean="0">
                <a:solidFill>
                  <a:schemeClr val="tx2"/>
                </a:solidFill>
              </a:rPr>
              <a:t>На основании полученных анкет создастся одна общая  анкета при помощи </a:t>
            </a:r>
            <a:r>
              <a:rPr lang="en-US" sz="2000" b="1" dirty="0" smtClean="0">
                <a:solidFill>
                  <a:schemeClr val="tx2"/>
                </a:solidFill>
              </a:rPr>
              <a:t>Google </a:t>
            </a:r>
            <a:r>
              <a:rPr lang="ru-RU" sz="2000" b="1" dirty="0" smtClean="0">
                <a:solidFill>
                  <a:schemeClr val="tx2"/>
                </a:solidFill>
              </a:rPr>
              <a:t>форм</a:t>
            </a:r>
          </a:p>
          <a:p>
            <a:pPr marL="457200" indent="-457200">
              <a:buAutoNum type="arabicPeriod"/>
            </a:pPr>
            <a:r>
              <a:rPr lang="ru-RU" sz="2000" b="1" dirty="0" smtClean="0">
                <a:solidFill>
                  <a:schemeClr val="tx2"/>
                </a:solidFill>
              </a:rPr>
              <a:t>Студентам необходимо пройти данный опрос, а также распространить его среди своих знакомых   </a:t>
            </a:r>
          </a:p>
          <a:p>
            <a:pPr marL="457200" indent="-457200">
              <a:buAutoNum type="arabicPeriod"/>
            </a:pPr>
            <a:endParaRPr lang="ru-RU" sz="2000" b="1" dirty="0" smtClean="0">
              <a:solidFill>
                <a:schemeClr val="tx2"/>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0491" y="2197936"/>
            <a:ext cx="5330782" cy="3551666"/>
          </a:xfrm>
          <a:prstGeom prst="rect">
            <a:avLst/>
          </a:prstGeom>
        </p:spPr>
      </p:pic>
    </p:spTree>
    <p:extLst>
      <p:ext uri="{BB962C8B-B14F-4D97-AF65-F5344CB8AC3E}">
        <p14:creationId xmlns:p14="http://schemas.microsoft.com/office/powerpoint/2010/main" val="1256206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487564" y="1228397"/>
            <a:ext cx="7155543" cy="4401205"/>
          </a:xfrm>
          <a:prstGeom prst="rect">
            <a:avLst/>
          </a:prstGeom>
        </p:spPr>
        <p:txBody>
          <a:bodyPr wrap="square">
            <a:spAutoFit/>
          </a:bodyPr>
          <a:lstStyle/>
          <a:p>
            <a:r>
              <a:rPr lang="ru-RU" sz="2000" b="1" dirty="0" smtClean="0">
                <a:solidFill>
                  <a:schemeClr val="tx2"/>
                </a:solidFill>
                <a:cs typeface="Times New Roman" panose="02020603050405020304" pitchFamily="18" charset="0"/>
              </a:rPr>
              <a:t>Рекламные исследования являются частью </a:t>
            </a:r>
            <a:r>
              <a:rPr lang="ru-RU" sz="2000" b="1" dirty="0">
                <a:solidFill>
                  <a:schemeClr val="tx2"/>
                </a:solidFill>
                <a:cs typeface="Times New Roman" panose="02020603050405020304" pitchFamily="18" charset="0"/>
              </a:rPr>
              <a:t>маркетинговых исследований. Грамотно </a:t>
            </a:r>
            <a:r>
              <a:rPr lang="ru-RU" sz="2000" b="1" dirty="0" smtClean="0">
                <a:solidFill>
                  <a:schemeClr val="tx2"/>
                </a:solidFill>
                <a:cs typeface="Times New Roman" panose="02020603050405020304" pitchFamily="18" charset="0"/>
              </a:rPr>
              <a:t>проведенные рекламные исследования дают </a:t>
            </a:r>
            <a:r>
              <a:rPr lang="ru-RU" sz="2000" b="1" dirty="0">
                <a:solidFill>
                  <a:schemeClr val="tx2"/>
                </a:solidFill>
                <a:cs typeface="Times New Roman" panose="02020603050405020304" pitchFamily="18" charset="0"/>
              </a:rPr>
              <a:t>широкий набор возможностей по организации </a:t>
            </a:r>
            <a:r>
              <a:rPr lang="ru-RU" sz="2000" b="1" dirty="0" smtClean="0">
                <a:solidFill>
                  <a:schemeClr val="tx2"/>
                </a:solidFill>
                <a:cs typeface="Times New Roman" panose="02020603050405020304" pitchFamily="18" charset="0"/>
              </a:rPr>
              <a:t>рекламных </a:t>
            </a:r>
            <a:r>
              <a:rPr lang="ru-RU" sz="2000" b="1" dirty="0">
                <a:solidFill>
                  <a:schemeClr val="tx2"/>
                </a:solidFill>
                <a:cs typeface="Times New Roman" panose="02020603050405020304" pitchFamily="18" charset="0"/>
              </a:rPr>
              <a:t>мероприятий. Объект данного вида </a:t>
            </a:r>
            <a:r>
              <a:rPr lang="ru-RU" sz="2000" b="1" dirty="0" smtClean="0">
                <a:solidFill>
                  <a:schemeClr val="tx2"/>
                </a:solidFill>
                <a:cs typeface="Times New Roman" panose="02020603050405020304" pitchFamily="18" charset="0"/>
              </a:rPr>
              <a:t>исследований лежит в социально плоскости: </a:t>
            </a:r>
            <a:r>
              <a:rPr lang="ru-RU" sz="2000" b="1" dirty="0">
                <a:solidFill>
                  <a:schemeClr val="tx2"/>
                </a:solidFill>
                <a:cs typeface="Times New Roman" panose="02020603050405020304" pitchFamily="18" charset="0"/>
              </a:rPr>
              <a:t>в качестве такового всегда выступает реальный или </a:t>
            </a:r>
            <a:r>
              <a:rPr lang="ru-RU" sz="2000" b="1" dirty="0" smtClean="0">
                <a:solidFill>
                  <a:schemeClr val="tx2"/>
                </a:solidFill>
                <a:cs typeface="Times New Roman" panose="02020603050405020304" pitchFamily="18" charset="0"/>
              </a:rPr>
              <a:t>потенциальный потребитель рекламируемого продукта. </a:t>
            </a:r>
          </a:p>
          <a:p>
            <a:r>
              <a:rPr lang="ru-RU" sz="2000" b="1" dirty="0" smtClean="0">
                <a:solidFill>
                  <a:schemeClr val="tx2"/>
                </a:solidFill>
                <a:cs typeface="Times New Roman" panose="02020603050405020304" pitchFamily="18" charset="0"/>
              </a:rPr>
              <a:t>Можно </a:t>
            </a:r>
            <a:r>
              <a:rPr lang="ru-RU" sz="2000" b="1" dirty="0">
                <a:solidFill>
                  <a:schemeClr val="tx2"/>
                </a:solidFill>
                <a:cs typeface="Times New Roman" panose="02020603050405020304" pitchFamily="18" charset="0"/>
              </a:rPr>
              <a:t>выделить два главных вопроса, на которые </a:t>
            </a:r>
            <a:r>
              <a:rPr lang="ru-RU" sz="2000" b="1" dirty="0" smtClean="0">
                <a:solidFill>
                  <a:schemeClr val="tx2"/>
                </a:solidFill>
                <a:cs typeface="Times New Roman" panose="02020603050405020304" pitchFamily="18" charset="0"/>
              </a:rPr>
              <a:t>призвано ответить любое рекламное исследование, - как воспринимаются рекламные материалы данного продукта представителями целевой аудитории, т.е. реальными и потенциальными потребителями, и как рекламные материалы влияют на восприятие торговой марки, которую они рекламируют. </a:t>
            </a:r>
          </a:p>
        </p:txBody>
      </p:sp>
      <p:pic>
        <p:nvPicPr>
          <p:cNvPr id="2" name="Рисунок 1"/>
          <p:cNvPicPr>
            <a:picLocks noChangeAspect="1"/>
          </p:cNvPicPr>
          <p:nvPr/>
        </p:nvPicPr>
        <p:blipFill>
          <a:blip r:embed="rId2"/>
          <a:stretch>
            <a:fillRect/>
          </a:stretch>
        </p:blipFill>
        <p:spPr>
          <a:xfrm>
            <a:off x="296007" y="1500187"/>
            <a:ext cx="4038600" cy="3857625"/>
          </a:xfrm>
          <a:prstGeom prst="rect">
            <a:avLst/>
          </a:prstGeom>
        </p:spPr>
      </p:pic>
    </p:spTree>
    <p:extLst>
      <p:ext uri="{BB962C8B-B14F-4D97-AF65-F5344CB8AC3E}">
        <p14:creationId xmlns:p14="http://schemas.microsoft.com/office/powerpoint/2010/main" val="3464382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560333" y="1958159"/>
            <a:ext cx="7155543" cy="2246769"/>
          </a:xfrm>
          <a:prstGeom prst="rect">
            <a:avLst/>
          </a:prstGeom>
        </p:spPr>
        <p:txBody>
          <a:bodyPr wrap="square">
            <a:spAutoFit/>
          </a:bodyPr>
          <a:lstStyle/>
          <a:p>
            <a:pPr marL="457200" indent="-457200">
              <a:buAutoNum type="arabicPeriod"/>
            </a:pPr>
            <a:r>
              <a:rPr lang="ru-RU" sz="2000" b="1" dirty="0" smtClean="0">
                <a:solidFill>
                  <a:schemeClr val="tx2"/>
                </a:solidFill>
                <a:cs typeface="Times New Roman" panose="02020603050405020304" pitchFamily="18" charset="0"/>
              </a:rPr>
              <a:t>Исследование целевой аудитории</a:t>
            </a:r>
          </a:p>
          <a:p>
            <a:pPr marL="457200" indent="-457200">
              <a:buAutoNum type="arabicPeriod"/>
            </a:pPr>
            <a:r>
              <a:rPr lang="ru-RU" sz="2000" b="1" dirty="0" smtClean="0">
                <a:solidFill>
                  <a:schemeClr val="tx2"/>
                </a:solidFill>
                <a:cs typeface="Times New Roman" panose="02020603050405020304" pitchFamily="18" charset="0"/>
              </a:rPr>
              <a:t>Разработка и тестирование креативной концепции </a:t>
            </a:r>
          </a:p>
          <a:p>
            <a:pPr marL="457200" indent="-457200">
              <a:buAutoNum type="arabicPeriod"/>
            </a:pPr>
            <a:r>
              <a:rPr lang="ru-RU" sz="2000" b="1" dirty="0" smtClean="0">
                <a:solidFill>
                  <a:schemeClr val="tx2"/>
                </a:solidFill>
                <a:cs typeface="Times New Roman" panose="02020603050405020304" pitchFamily="18" charset="0"/>
              </a:rPr>
              <a:t>Исследование средств распространения и размещения рекламы </a:t>
            </a:r>
          </a:p>
          <a:p>
            <a:pPr marL="457200" indent="-457200">
              <a:buAutoNum type="arabicPeriod"/>
            </a:pPr>
            <a:r>
              <a:rPr lang="ru-RU" sz="2000" b="1" dirty="0" smtClean="0">
                <a:solidFill>
                  <a:schemeClr val="tx2"/>
                </a:solidFill>
                <a:cs typeface="Times New Roman" panose="02020603050405020304" pitchFamily="18" charset="0"/>
              </a:rPr>
              <a:t>Отслеживание результатов рекламной кампании</a:t>
            </a:r>
          </a:p>
          <a:p>
            <a:endParaRPr lang="ru-RU" sz="2000" b="1" dirty="0" smtClean="0">
              <a:solidFill>
                <a:schemeClr val="tx2"/>
              </a:solidFill>
              <a:cs typeface="Times New Roman" panose="02020603050405020304" pitchFamily="18" charset="0"/>
            </a:endParaRPr>
          </a:p>
          <a:p>
            <a:pPr marL="457200" indent="-457200">
              <a:buAutoNum type="arabicPeriod"/>
            </a:pPr>
            <a:endParaRPr lang="ru-RU" sz="2000" b="1" dirty="0" smtClean="0">
              <a:solidFill>
                <a:schemeClr val="tx2"/>
              </a:solidFill>
              <a:cs typeface="Times New Roman" panose="02020603050405020304" pitchFamily="18" charset="0"/>
            </a:endParaRPr>
          </a:p>
        </p:txBody>
      </p:sp>
      <p:sp>
        <p:nvSpPr>
          <p:cNvPr id="6" name="Прямоугольник 5"/>
          <p:cNvSpPr/>
          <p:nvPr/>
        </p:nvSpPr>
        <p:spPr>
          <a:xfrm>
            <a:off x="560333" y="967558"/>
            <a:ext cx="7155543" cy="707886"/>
          </a:xfrm>
          <a:prstGeom prst="rect">
            <a:avLst/>
          </a:prstGeom>
        </p:spPr>
        <p:txBody>
          <a:bodyPr wrap="square">
            <a:spAutoFit/>
          </a:bodyPr>
          <a:lstStyle/>
          <a:p>
            <a:r>
              <a:rPr lang="ru-RU" sz="2000" b="1" dirty="0" smtClean="0">
                <a:solidFill>
                  <a:schemeClr val="tx2"/>
                </a:solidFill>
                <a:cs typeface="Times New Roman" panose="02020603050405020304" pitchFamily="18" charset="0"/>
              </a:rPr>
              <a:t>НАПРАВЛЕНИЯ РЕКЛАМНЫХ ИССЛЕДОВАНИЙ </a:t>
            </a:r>
          </a:p>
          <a:p>
            <a:pPr marL="457200" indent="-457200">
              <a:buAutoNum type="arabicPeriod"/>
            </a:pPr>
            <a:endParaRPr lang="ru-RU" sz="2000" b="1" dirty="0" smtClean="0">
              <a:solidFill>
                <a:schemeClr val="tx2"/>
              </a:solidFill>
              <a:cs typeface="Times New Roman" panose="02020603050405020304" pitchFamily="18" charset="0"/>
            </a:endParaRPr>
          </a:p>
        </p:txBody>
      </p:sp>
      <p:pic>
        <p:nvPicPr>
          <p:cNvPr id="2" name="Рисунок 1"/>
          <p:cNvPicPr>
            <a:picLocks noChangeAspect="1"/>
          </p:cNvPicPr>
          <p:nvPr/>
        </p:nvPicPr>
        <p:blipFill>
          <a:blip r:embed="rId2"/>
          <a:stretch>
            <a:fillRect/>
          </a:stretch>
        </p:blipFill>
        <p:spPr>
          <a:xfrm>
            <a:off x="7447927" y="1675444"/>
            <a:ext cx="3997825" cy="3997825"/>
          </a:xfrm>
          <a:prstGeom prst="rect">
            <a:avLst/>
          </a:prstGeom>
        </p:spPr>
      </p:pic>
    </p:spTree>
    <p:extLst>
      <p:ext uri="{BB962C8B-B14F-4D97-AF65-F5344CB8AC3E}">
        <p14:creationId xmlns:p14="http://schemas.microsoft.com/office/powerpoint/2010/main" val="2841035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5573485" y="3962624"/>
            <a:ext cx="5965371" cy="1631216"/>
          </a:xfrm>
          <a:prstGeom prst="rect">
            <a:avLst/>
          </a:prstGeom>
        </p:spPr>
        <p:txBody>
          <a:bodyPr wrap="square">
            <a:spAutoFit/>
          </a:bodyPr>
          <a:lstStyle/>
          <a:p>
            <a:r>
              <a:rPr lang="ru-RU" sz="2000" b="1" dirty="0" smtClean="0">
                <a:solidFill>
                  <a:schemeClr val="tx2"/>
                </a:solidFill>
                <a:cs typeface="Times New Roman" panose="02020603050405020304" pitchFamily="18" charset="0"/>
              </a:rPr>
              <a:t>Прикладное	исследование	– направлено	на практическое решение очерченных социальных или рыночных проблем, разработку конкретных рекомендаций, способов действий в определенные сроки. </a:t>
            </a:r>
          </a:p>
        </p:txBody>
      </p:sp>
      <p:sp>
        <p:nvSpPr>
          <p:cNvPr id="2" name="Прямоугольник 1"/>
          <p:cNvSpPr/>
          <p:nvPr/>
        </p:nvSpPr>
        <p:spPr>
          <a:xfrm>
            <a:off x="274655" y="838203"/>
            <a:ext cx="10307373" cy="523220"/>
          </a:xfrm>
          <a:prstGeom prst="rect">
            <a:avLst/>
          </a:prstGeom>
        </p:spPr>
        <p:txBody>
          <a:bodyPr wrap="none">
            <a:spAutoFit/>
          </a:bodyPr>
          <a:lstStyle/>
          <a:p>
            <a:r>
              <a:rPr lang="ru-RU" sz="2800" b="1" dirty="0" smtClean="0">
                <a:solidFill>
                  <a:schemeClr val="tx2"/>
                </a:solidFill>
                <a:cs typeface="Times New Roman" panose="02020603050405020304" pitchFamily="18" charset="0"/>
              </a:rPr>
              <a:t>ВИДЫ СОЦИОЛОГИЧЕСКИХ И МАРКЕТИНГОВЫХ ИССЛЕДОВАНИЙ</a:t>
            </a:r>
          </a:p>
        </p:txBody>
      </p:sp>
      <p:sp>
        <p:nvSpPr>
          <p:cNvPr id="8" name="Прямоугольник 7"/>
          <p:cNvSpPr/>
          <p:nvPr/>
        </p:nvSpPr>
        <p:spPr>
          <a:xfrm>
            <a:off x="412541" y="1692527"/>
            <a:ext cx="6096000" cy="1938992"/>
          </a:xfrm>
          <a:prstGeom prst="rect">
            <a:avLst/>
          </a:prstGeom>
        </p:spPr>
        <p:txBody>
          <a:bodyPr>
            <a:spAutoFit/>
          </a:bodyPr>
          <a:lstStyle/>
          <a:p>
            <a:r>
              <a:rPr lang="ru-RU" sz="2000" b="1" dirty="0" smtClean="0">
                <a:solidFill>
                  <a:schemeClr val="tx2"/>
                </a:solidFill>
                <a:cs typeface="Times New Roman" panose="02020603050405020304" pitchFamily="18" charset="0"/>
              </a:rPr>
              <a:t>Теоретико-прикладное исследование – решает социальные или рыночные проблемы путем разработки новых подходов к их изучению, интерпретации и объяснению результатов; осуществляет более глубокий анализ социальных фактов с позиций теоретических концепций.</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9302" y="3744509"/>
            <a:ext cx="2406169" cy="2245758"/>
          </a:xfrm>
          <a:prstGeom prst="rect">
            <a:avLst/>
          </a:prstGeom>
        </p:spPr>
      </p:pic>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5733" y="1603876"/>
            <a:ext cx="2406169" cy="2245758"/>
          </a:xfrm>
          <a:prstGeom prst="rect">
            <a:avLst/>
          </a:prstGeom>
        </p:spPr>
      </p:pic>
    </p:spTree>
    <p:extLst>
      <p:ext uri="{BB962C8B-B14F-4D97-AF65-F5344CB8AC3E}">
        <p14:creationId xmlns:p14="http://schemas.microsoft.com/office/powerpoint/2010/main" val="510220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114379" y="2008845"/>
            <a:ext cx="3682240" cy="1323439"/>
          </a:xfrm>
          <a:prstGeom prst="rect">
            <a:avLst/>
          </a:prstGeom>
        </p:spPr>
        <p:txBody>
          <a:bodyPr wrap="square">
            <a:spAutoFit/>
          </a:bodyPr>
          <a:lstStyle/>
          <a:p>
            <a:r>
              <a:rPr lang="ru-RU" sz="2000" b="1" dirty="0" smtClean="0">
                <a:solidFill>
                  <a:schemeClr val="tx2"/>
                </a:solidFill>
                <a:cs typeface="Times New Roman" panose="02020603050405020304" pitchFamily="18" charset="0"/>
              </a:rPr>
              <a:t>Характеристики исследований,  </a:t>
            </a:r>
          </a:p>
          <a:p>
            <a:r>
              <a:rPr lang="ru-RU" sz="2000" b="1" dirty="0" smtClean="0">
                <a:solidFill>
                  <a:schemeClr val="tx2"/>
                </a:solidFill>
                <a:cs typeface="Times New Roman" panose="02020603050405020304" pitchFamily="18" charset="0"/>
              </a:rPr>
              <a:t>выделенных по основному критерию «направленность результатов»</a:t>
            </a:r>
          </a:p>
        </p:txBody>
      </p:sp>
      <p:pic>
        <p:nvPicPr>
          <p:cNvPr id="10" name="Рисунок 9"/>
          <p:cNvPicPr>
            <a:picLocks noChangeAspect="1"/>
          </p:cNvPicPr>
          <p:nvPr/>
        </p:nvPicPr>
        <p:blipFill>
          <a:blip r:embed="rId2"/>
          <a:stretch>
            <a:fillRect/>
          </a:stretch>
        </p:blipFill>
        <p:spPr>
          <a:xfrm>
            <a:off x="3796619" y="950686"/>
            <a:ext cx="8057203" cy="495662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104" y="3525716"/>
            <a:ext cx="2671884" cy="2031098"/>
          </a:xfrm>
          <a:prstGeom prst="rect">
            <a:avLst/>
          </a:prstGeom>
        </p:spPr>
      </p:pic>
    </p:spTree>
    <p:extLst>
      <p:ext uri="{BB962C8B-B14F-4D97-AF65-F5344CB8AC3E}">
        <p14:creationId xmlns:p14="http://schemas.microsoft.com/office/powerpoint/2010/main" val="3072340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процесс 3"/>
          <p:cNvSpPr/>
          <p:nvPr/>
        </p:nvSpPr>
        <p:spPr>
          <a:xfrm>
            <a:off x="0" y="0"/>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роцесс 4"/>
          <p:cNvSpPr/>
          <p:nvPr/>
        </p:nvSpPr>
        <p:spPr>
          <a:xfrm>
            <a:off x="0" y="6103257"/>
            <a:ext cx="12192000" cy="754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289170" y="2304146"/>
            <a:ext cx="6285802" cy="1015663"/>
          </a:xfrm>
          <a:prstGeom prst="rect">
            <a:avLst/>
          </a:prstGeom>
        </p:spPr>
        <p:txBody>
          <a:bodyPr wrap="square">
            <a:spAutoFit/>
          </a:bodyPr>
          <a:lstStyle/>
          <a:p>
            <a:r>
              <a:rPr lang="ru-RU" sz="2000" b="1" dirty="0" smtClean="0">
                <a:solidFill>
                  <a:schemeClr val="tx2"/>
                </a:solidFill>
                <a:cs typeface="Times New Roman" panose="02020603050405020304" pitchFamily="18" charset="0"/>
              </a:rPr>
              <a:t>Характеристики исследований,  </a:t>
            </a:r>
          </a:p>
          <a:p>
            <a:r>
              <a:rPr lang="ru-RU" sz="2000" b="1" dirty="0" smtClean="0">
                <a:solidFill>
                  <a:schemeClr val="tx2"/>
                </a:solidFill>
                <a:cs typeface="Times New Roman" panose="02020603050405020304" pitchFamily="18" charset="0"/>
              </a:rPr>
              <a:t>выделенных по основному критерию «направленность результатов»</a:t>
            </a:r>
          </a:p>
        </p:txBody>
      </p:sp>
      <p:pic>
        <p:nvPicPr>
          <p:cNvPr id="3" name="Рисунок 2"/>
          <p:cNvPicPr>
            <a:picLocks noChangeAspect="1"/>
          </p:cNvPicPr>
          <p:nvPr/>
        </p:nvPicPr>
        <p:blipFill>
          <a:blip r:embed="rId2"/>
          <a:stretch>
            <a:fillRect/>
          </a:stretch>
        </p:blipFill>
        <p:spPr>
          <a:xfrm>
            <a:off x="4833258" y="928049"/>
            <a:ext cx="6788296" cy="5001902"/>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251" y="3538191"/>
            <a:ext cx="2671884" cy="2031098"/>
          </a:xfrm>
          <a:prstGeom prst="rect">
            <a:avLst/>
          </a:prstGeom>
        </p:spPr>
      </p:pic>
    </p:spTree>
    <p:extLst>
      <p:ext uri="{BB962C8B-B14F-4D97-AF65-F5344CB8AC3E}">
        <p14:creationId xmlns:p14="http://schemas.microsoft.com/office/powerpoint/2010/main" val="120378015"/>
      </p:ext>
    </p:extLst>
  </p:cSld>
  <p:clrMapOvr>
    <a:masterClrMapping/>
  </p:clrMapOvr>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11.xml><?xml version="1.0" encoding="utf-8"?>
<a:theme xmlns:a="http://schemas.openxmlformats.org/drawingml/2006/main" name="9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12.xml><?xml version="1.0" encoding="utf-8"?>
<a:theme xmlns:a="http://schemas.openxmlformats.org/drawingml/2006/main" name="10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13.xml><?xml version="1.0" encoding="utf-8"?>
<a:theme xmlns:a="http://schemas.openxmlformats.org/drawingml/2006/main" name="11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1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2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3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4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5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6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7_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2704</Words>
  <Application>Microsoft Office PowerPoint</Application>
  <PresentationFormat>Широкоэкранный</PresentationFormat>
  <Paragraphs>151</Paragraphs>
  <Slides>42</Slides>
  <Notes>1</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13</vt:i4>
      </vt:variant>
      <vt:variant>
        <vt:lpstr>Заголовки слайдов</vt:lpstr>
      </vt:variant>
      <vt:variant>
        <vt:i4>42</vt:i4>
      </vt:variant>
    </vt:vector>
  </HeadingPairs>
  <TitlesOfParts>
    <vt:vector size="64" baseType="lpstr">
      <vt:lpstr>Arial</vt:lpstr>
      <vt:lpstr>Calibri</vt:lpstr>
      <vt:lpstr>Calibri Light</vt:lpstr>
      <vt:lpstr>Century Gothic</vt:lpstr>
      <vt:lpstr>Courier New</vt:lpstr>
      <vt:lpstr>Impact</vt:lpstr>
      <vt:lpstr>Palatino Linotype</vt:lpstr>
      <vt:lpstr>Times New Roman</vt:lpstr>
      <vt:lpstr>Wingdings</vt:lpstr>
      <vt:lpstr>Тема Office</vt:lpstr>
      <vt:lpstr>Исполнительная</vt:lpstr>
      <vt:lpstr>1_Исполнительная</vt:lpstr>
      <vt:lpstr>2_Исполнительная</vt:lpstr>
      <vt:lpstr>3_Исполнительная</vt:lpstr>
      <vt:lpstr>4_Исполнительная</vt:lpstr>
      <vt:lpstr>5_Исполнительная</vt:lpstr>
      <vt:lpstr>6_Исполнительная</vt:lpstr>
      <vt:lpstr>7_Исполнительная</vt:lpstr>
      <vt:lpstr>8_Исполнительная</vt:lpstr>
      <vt:lpstr>9_Исполнительная</vt:lpstr>
      <vt:lpstr>10_Исполнительная</vt:lpstr>
      <vt:lpstr>11_Исполнительная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Пользователь</cp:lastModifiedBy>
  <cp:revision>42</cp:revision>
  <dcterms:created xsi:type="dcterms:W3CDTF">2020-03-22T20:49:02Z</dcterms:created>
  <dcterms:modified xsi:type="dcterms:W3CDTF">2023-05-16T13:17:10Z</dcterms:modified>
</cp:coreProperties>
</file>